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Override3.xml" ContentType="application/vnd.openxmlformats-officedocument.themeOverride+xml"/>
  <Override PartName="/ppt/theme/themeOverride4.xml" ContentType="application/vnd.openxmlformats-officedocument.themeOverride+xml"/>
  <Override PartName="/ppt/theme/themeOverride5.xml" ContentType="application/vnd.openxmlformats-officedocument.themeOverride+xml"/>
  <Override PartName="/ppt/theme/themeOverride6.xml" ContentType="application/vnd.openxmlformats-officedocument.themeOverride+xml"/>
  <Override PartName="/ppt/theme/themeOverride7.xml" ContentType="application/vnd.openxmlformats-officedocument.themeOverride+xml"/>
  <Override PartName="/ppt/theme/themeOverride8.xml" ContentType="application/vnd.openxmlformats-officedocument.themeOverride+xml"/>
  <Override PartName="/ppt/theme/themeOverride9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96" r:id="rId1"/>
    <p:sldMasterId id="2147483708" r:id="rId2"/>
    <p:sldMasterId id="2147483720" r:id="rId3"/>
    <p:sldMasterId id="2147483732" r:id="rId4"/>
  </p:sldMasterIdLst>
  <p:sldIdLst>
    <p:sldId id="256" r:id="rId5"/>
    <p:sldId id="257" r:id="rId6"/>
    <p:sldId id="262" r:id="rId7"/>
    <p:sldId id="263" r:id="rId8"/>
    <p:sldId id="264" r:id="rId9"/>
    <p:sldId id="258" r:id="rId10"/>
    <p:sldId id="265" r:id="rId11"/>
    <p:sldId id="259" r:id="rId12"/>
    <p:sldId id="266" r:id="rId13"/>
    <p:sldId id="260" r:id="rId14"/>
    <p:sldId id="268" r:id="rId15"/>
    <p:sldId id="267" r:id="rId16"/>
    <p:sldId id="261" r:id="rId17"/>
    <p:sldId id="271" r:id="rId18"/>
    <p:sldId id="272" r:id="rId19"/>
    <p:sldId id="270" r:id="rId20"/>
    <p:sldId id="269" r:id="rId21"/>
    <p:sldId id="273" r:id="rId2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13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132" y="7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6534" y="3085765"/>
            <a:ext cx="11262866" cy="33048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>
                <a:solidFill>
                  <a:schemeClr val="accent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05951" y="5956137"/>
            <a:ext cx="284480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5/25/2016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1"/>
            <a:ext cx="691721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1644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40728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5/25/2016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39767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8839201" y="599725"/>
            <a:ext cx="2906817" cy="58169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1" y="675726"/>
            <a:ext cx="2004164" cy="518307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4923" y="675726"/>
            <a:ext cx="7896279" cy="5183073"/>
          </a:xfrm>
        </p:spPr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93673" y="5956137"/>
            <a:ext cx="1328141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5/25/2016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74923" y="5951811"/>
            <a:ext cx="7896279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46615" y="5956137"/>
            <a:ext cx="1164195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821812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6534" y="3085765"/>
            <a:ext cx="11262866" cy="33048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>
                <a:solidFill>
                  <a:schemeClr val="accent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05951" y="5956137"/>
            <a:ext cx="284480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5/25/2016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1"/>
            <a:ext cx="691721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1644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904383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367830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5/25/2016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52508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316776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3043910"/>
            <a:ext cx="11029615" cy="1497507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5/25/2016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17592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422390" cy="363304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8417" y="2228003"/>
            <a:ext cx="5422392" cy="363304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5/25/2016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270286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219" y="2250892"/>
            <a:ext cx="5087075" cy="536005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3735" y="2250892"/>
            <a:ext cx="5087073" cy="553373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709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5/25/2016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733827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5/25/2016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Rectangle 6"/>
          <p:cNvSpPr>
            <a:spLocks noChangeAspect="1"/>
          </p:cNvSpPr>
          <p:nvPr/>
        </p:nvSpPr>
        <p:spPr>
          <a:xfrm>
            <a:off x="440683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729658"/>
            <a:ext cx="11029616" cy="98833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474738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5/25/2016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695724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47817" y="5141973"/>
            <a:ext cx="11298200" cy="127470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5262296"/>
            <a:ext cx="4909445" cy="689514"/>
          </a:xfrm>
        </p:spPr>
        <p:txBody>
          <a:bodyPr anchor="ctr"/>
          <a:lstStyle>
            <a:lvl1pPr algn="l">
              <a:defRPr sz="2000" b="0"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7816" y="601200"/>
            <a:ext cx="11292840" cy="4204800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40823" y="5262296"/>
            <a:ext cx="5869987" cy="689515"/>
          </a:xfrm>
        </p:spPr>
        <p:txBody>
          <a:bodyPr anchor="ctr">
            <a:normAutofit/>
          </a:bodyPr>
          <a:lstStyle>
            <a:lvl1pPr marL="0" indent="0" algn="r">
              <a:buNone/>
              <a:defRPr sz="1100">
                <a:solidFill>
                  <a:schemeClr val="bg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5/25/2016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53152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367830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5/25/2016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52508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582718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4693389"/>
            <a:ext cx="11029616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7817" y="599725"/>
            <a:ext cx="11290859" cy="3557252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7"/>
            <a:ext cx="11029617" cy="598671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5/25/2016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813433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5/25/2016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814688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8839201" y="599725"/>
            <a:ext cx="2906817" cy="58169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1" y="675726"/>
            <a:ext cx="2004164" cy="518307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4923" y="675726"/>
            <a:ext cx="7896279" cy="5183073"/>
          </a:xfrm>
        </p:spPr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93673" y="5956137"/>
            <a:ext cx="1328141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5/25/2016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74923" y="5951811"/>
            <a:ext cx="7896279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46615" y="5956137"/>
            <a:ext cx="1164195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986396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6534" y="3085765"/>
            <a:ext cx="11262866" cy="33048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>
                <a:solidFill>
                  <a:schemeClr val="accent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05951" y="5956137"/>
            <a:ext cx="284480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5/25/2016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1"/>
            <a:ext cx="691721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1644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08286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367830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5/25/2016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52508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9349246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3043910"/>
            <a:ext cx="11029615" cy="1497507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5/25/2016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052830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422390" cy="363304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8417" y="2228003"/>
            <a:ext cx="5422392" cy="363304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5/25/2016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0970358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219" y="2250892"/>
            <a:ext cx="5087075" cy="536005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3735" y="2250892"/>
            <a:ext cx="5087073" cy="553373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709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5/25/2016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138253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683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729658"/>
            <a:ext cx="11029616" cy="98833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5/25/2016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6802460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5/25/2016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31833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3043910"/>
            <a:ext cx="11029615" cy="1497507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5/25/2016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7139278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47817" y="5141973"/>
            <a:ext cx="11298200" cy="127470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5262296"/>
            <a:ext cx="4909445" cy="689514"/>
          </a:xfrm>
        </p:spPr>
        <p:txBody>
          <a:bodyPr anchor="ctr"/>
          <a:lstStyle>
            <a:lvl1pPr algn="l">
              <a:defRPr sz="2000" b="0"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7816" y="601200"/>
            <a:ext cx="11292840" cy="4204800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40823" y="5262296"/>
            <a:ext cx="5869987" cy="689515"/>
          </a:xfrm>
        </p:spPr>
        <p:txBody>
          <a:bodyPr anchor="ctr">
            <a:normAutofit/>
          </a:bodyPr>
          <a:lstStyle>
            <a:lvl1pPr marL="0" indent="0" algn="r">
              <a:buNone/>
              <a:defRPr sz="1100">
                <a:solidFill>
                  <a:schemeClr val="bg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5/25/2016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2074627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4693389"/>
            <a:ext cx="11029616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7817" y="599725"/>
            <a:ext cx="11290859" cy="3557252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7"/>
            <a:ext cx="11029617" cy="598671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5/25/2016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2594421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5/25/2016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8597427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8839201" y="599725"/>
            <a:ext cx="2906817" cy="58169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1" y="675726"/>
            <a:ext cx="2004164" cy="518307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4923" y="675726"/>
            <a:ext cx="7896279" cy="5183073"/>
          </a:xfrm>
        </p:spPr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93673" y="5956137"/>
            <a:ext cx="1328141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5/25/2016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74923" y="5951811"/>
            <a:ext cx="7896279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46615" y="5956137"/>
            <a:ext cx="1164195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1392399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6534" y="3085765"/>
            <a:ext cx="11262866" cy="33048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>
                <a:solidFill>
                  <a:schemeClr val="accent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05951" y="5956137"/>
            <a:ext cx="284480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5/25/2016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1"/>
            <a:ext cx="691721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1644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2198868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367830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5/25/2016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52508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6049941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3043910"/>
            <a:ext cx="11029615" cy="1497507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5/25/2016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4794247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422390" cy="363304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8417" y="2228003"/>
            <a:ext cx="5422392" cy="363304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5/25/2016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1059889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219" y="2250892"/>
            <a:ext cx="5087075" cy="536005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3735" y="2250892"/>
            <a:ext cx="5087073" cy="553373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709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5/25/2016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9560282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683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729658"/>
            <a:ext cx="11029616" cy="98833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5/25/2016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58709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422390" cy="363304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8417" y="2228003"/>
            <a:ext cx="5422392" cy="363304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5/25/2016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4856306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5/25/2016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2279753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47817" y="5141973"/>
            <a:ext cx="11298200" cy="127470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5262296"/>
            <a:ext cx="4909445" cy="689514"/>
          </a:xfrm>
        </p:spPr>
        <p:txBody>
          <a:bodyPr anchor="ctr"/>
          <a:lstStyle>
            <a:lvl1pPr algn="l">
              <a:defRPr sz="2000" b="0"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7816" y="601200"/>
            <a:ext cx="11292840" cy="4204800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40823" y="5262296"/>
            <a:ext cx="5869987" cy="689515"/>
          </a:xfrm>
        </p:spPr>
        <p:txBody>
          <a:bodyPr anchor="ctr">
            <a:normAutofit/>
          </a:bodyPr>
          <a:lstStyle>
            <a:lvl1pPr marL="0" indent="0" algn="r">
              <a:buNone/>
              <a:defRPr sz="1100">
                <a:solidFill>
                  <a:schemeClr val="bg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5/25/2016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4179043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4693389"/>
            <a:ext cx="11029616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7817" y="599725"/>
            <a:ext cx="11290859" cy="3557252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7"/>
            <a:ext cx="11029617" cy="598671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5/25/2016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7005287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5/25/2016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3562622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8839201" y="599725"/>
            <a:ext cx="2906817" cy="58169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1" y="675726"/>
            <a:ext cx="2004164" cy="518307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4923" y="675726"/>
            <a:ext cx="7896279" cy="5183073"/>
          </a:xfrm>
        </p:spPr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93673" y="5956137"/>
            <a:ext cx="1328141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5/25/2016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74923" y="5951811"/>
            <a:ext cx="7896279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46615" y="5956137"/>
            <a:ext cx="1164195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78374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219" y="2250892"/>
            <a:ext cx="5087075" cy="536005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3735" y="2250892"/>
            <a:ext cx="5087073" cy="553373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709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5/25/2016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00786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683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729658"/>
            <a:ext cx="11029616" cy="98833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5/25/2016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01754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5/25/2016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14617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47817" y="5141973"/>
            <a:ext cx="11298200" cy="127470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5262296"/>
            <a:ext cx="4909445" cy="689514"/>
          </a:xfrm>
        </p:spPr>
        <p:txBody>
          <a:bodyPr anchor="ctr"/>
          <a:lstStyle>
            <a:lvl1pPr algn="l">
              <a:defRPr sz="2000" b="0"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7816" y="601200"/>
            <a:ext cx="11292840" cy="4204800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40823" y="5262296"/>
            <a:ext cx="5869987" cy="689515"/>
          </a:xfrm>
        </p:spPr>
        <p:txBody>
          <a:bodyPr anchor="ctr">
            <a:normAutofit/>
          </a:bodyPr>
          <a:lstStyle>
            <a:lvl1pPr marL="0" indent="0" algn="r">
              <a:buNone/>
              <a:defRPr sz="1100">
                <a:solidFill>
                  <a:schemeClr val="bg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5/25/2016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90818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4693389"/>
            <a:ext cx="11029616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7817" y="599725"/>
            <a:ext cx="11290859" cy="3557252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7"/>
            <a:ext cx="11029617" cy="598671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5/25/2016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86964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705124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336003"/>
            <a:ext cx="11029616" cy="35227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951" y="5956137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5/25/2016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5951811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accent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300" y="5956137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552692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2800" b="0" kern="1200" cap="all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600" kern="1200">
          <a:solidFill>
            <a:schemeClr val="tx2"/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705124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336003"/>
            <a:ext cx="11029616" cy="35227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951" y="5956137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5/25/2016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5951811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accent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300" y="5956137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3055598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2800" b="0" kern="1200" cap="all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600" kern="1200">
          <a:solidFill>
            <a:schemeClr val="tx2"/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705124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336003"/>
            <a:ext cx="11029616" cy="35227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951" y="5956137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5/25/2016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5951811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accent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300" y="5956137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2449965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2800" b="0" kern="1200" cap="all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600" kern="1200">
          <a:solidFill>
            <a:schemeClr val="tx2"/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705124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336003"/>
            <a:ext cx="11029616" cy="35227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951" y="5956137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5/25/2016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5951811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accent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300" y="5956137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8678999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2800" b="0" kern="1200" cap="all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600" kern="1200">
          <a:solidFill>
            <a:schemeClr val="tx2"/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36.xml"/><Relationship Id="rId1" Type="http://schemas.openxmlformats.org/officeDocument/2006/relationships/themeOverride" Target="../theme/themeOverride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37.xml"/><Relationship Id="rId1" Type="http://schemas.openxmlformats.org/officeDocument/2006/relationships/themeOverride" Target="../theme/themeOverride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37.xml"/><Relationship Id="rId1" Type="http://schemas.openxmlformats.org/officeDocument/2006/relationships/themeOverride" Target="../theme/themeOverride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3.xml"/><Relationship Id="rId1" Type="http://schemas.openxmlformats.org/officeDocument/2006/relationships/themeOverride" Target="../theme/themeOverride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/><Relationship Id="rId1" Type="http://schemas.openxmlformats.org/officeDocument/2006/relationships/themeOverride" Target="../theme/themeOverride5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/><Relationship Id="rId1" Type="http://schemas.openxmlformats.org/officeDocument/2006/relationships/themeOverride" Target="../theme/themeOverride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3.xml"/><Relationship Id="rId1" Type="http://schemas.openxmlformats.org/officeDocument/2006/relationships/themeOverride" Target="../theme/themeOverride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37.xml"/><Relationship Id="rId1" Type="http://schemas.openxmlformats.org/officeDocument/2006/relationships/themeOverride" Target="../theme/themeOverride8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37.xml"/><Relationship Id="rId1" Type="http://schemas.openxmlformats.org/officeDocument/2006/relationships/themeOverride" Target="../theme/themeOverride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CA" dirty="0" smtClean="0"/>
              <a:t>END OF  YEAR REVIEW</a:t>
            </a:r>
            <a:endParaRPr lang="en-CA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CA" dirty="0" smtClean="0"/>
              <a:t>HTML  CSS  JAVASCRIPT  PHP  DATABASE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1676462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PHP</a:t>
            </a:r>
            <a:endParaRPr lang="en-CA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CA" dirty="0" smtClean="0"/>
              <a:t>Server-Side Programming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74811570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BASIC COMMANDS</a:t>
            </a:r>
            <a:endParaRPr lang="en-CA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CA" b="1" dirty="0" smtClean="0"/>
              <a:t>Command / Explanation</a:t>
            </a:r>
          </a:p>
          <a:p>
            <a:endParaRPr lang="en-CA" b="1" dirty="0" smtClean="0"/>
          </a:p>
          <a:p>
            <a:r>
              <a:rPr lang="en-CA" dirty="0" smtClean="0"/>
              <a:t>echo			/ Sends information to the screen</a:t>
            </a:r>
          </a:p>
          <a:p>
            <a:r>
              <a:rPr lang="en-CA" dirty="0" smtClean="0"/>
              <a:t>while			/ Loops through data</a:t>
            </a:r>
          </a:p>
          <a:p>
            <a:r>
              <a:rPr lang="en-CA" dirty="0" smtClean="0"/>
              <a:t>if	  else  		/ Makes a decision</a:t>
            </a:r>
          </a:p>
          <a:p>
            <a:r>
              <a:rPr lang="en-CA" dirty="0" smtClean="0"/>
              <a:t>include 		/ Adds code from another PHP file</a:t>
            </a:r>
          </a:p>
          <a:p>
            <a:r>
              <a:rPr lang="en-CA" dirty="0" err="1" smtClean="0"/>
              <a:t>setcookie</a:t>
            </a:r>
            <a:r>
              <a:rPr lang="en-CA" dirty="0" smtClean="0"/>
              <a:t> 		/ Sets a cookie</a:t>
            </a:r>
            <a:endParaRPr lang="en-CA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CA" b="1" dirty="0" smtClean="0"/>
              <a:t>Example</a:t>
            </a:r>
          </a:p>
          <a:p>
            <a:endParaRPr lang="en-CA" b="1" dirty="0" smtClean="0"/>
          </a:p>
          <a:p>
            <a:r>
              <a:rPr lang="en-CA" dirty="0" smtClean="0"/>
              <a:t>echo “&lt;p&gt;hello world&lt;/p&gt;”;</a:t>
            </a:r>
          </a:p>
          <a:p>
            <a:r>
              <a:rPr lang="en-CA" dirty="0" smtClean="0"/>
              <a:t>while ($line = </a:t>
            </a:r>
            <a:r>
              <a:rPr lang="en-CA" dirty="0" err="1" smtClean="0"/>
              <a:t>mysql_fetch_assoc</a:t>
            </a:r>
            <a:r>
              <a:rPr lang="en-CA" dirty="0" smtClean="0"/>
              <a:t>($result)) { … }</a:t>
            </a:r>
          </a:p>
          <a:p>
            <a:r>
              <a:rPr lang="en-CA" dirty="0" smtClean="0"/>
              <a:t>if ($line[“user”] == $user) { … } else { … }</a:t>
            </a:r>
          </a:p>
          <a:p>
            <a:r>
              <a:rPr lang="en-CA" dirty="0" smtClean="0"/>
              <a:t>include(“another-</a:t>
            </a:r>
            <a:r>
              <a:rPr lang="en-CA" dirty="0" err="1" smtClean="0"/>
              <a:t>file.php</a:t>
            </a:r>
            <a:r>
              <a:rPr lang="en-CA" dirty="0" smtClean="0"/>
              <a:t>”);</a:t>
            </a:r>
          </a:p>
          <a:p>
            <a:r>
              <a:rPr lang="en-CA" dirty="0" err="1" smtClean="0"/>
              <a:t>setcookie</a:t>
            </a:r>
            <a:r>
              <a:rPr lang="en-CA" dirty="0" smtClean="0"/>
              <a:t>(“</a:t>
            </a:r>
            <a:r>
              <a:rPr lang="en-CA" dirty="0" err="1" smtClean="0"/>
              <a:t>mycookie</a:t>
            </a:r>
            <a:r>
              <a:rPr lang="en-CA" dirty="0" smtClean="0"/>
              <a:t>”, “</a:t>
            </a:r>
            <a:r>
              <a:rPr lang="en-CA" dirty="0" err="1" smtClean="0"/>
              <a:t>mydata</a:t>
            </a:r>
            <a:r>
              <a:rPr lang="en-CA" dirty="0"/>
              <a:t>”, time()+</a:t>
            </a:r>
            <a:r>
              <a:rPr lang="en-CA" dirty="0" smtClean="0"/>
              <a:t>3600, “/”);</a:t>
            </a:r>
            <a:endParaRPr lang="en-CA" dirty="0"/>
          </a:p>
        </p:txBody>
      </p:sp>
      <p:sp>
        <p:nvSpPr>
          <p:cNvPr id="2" name="TextBox 1"/>
          <p:cNvSpPr txBox="1"/>
          <p:nvPr/>
        </p:nvSpPr>
        <p:spPr>
          <a:xfrm>
            <a:off x="4285697" y="6009316"/>
            <a:ext cx="36206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CA" dirty="0" smtClean="0"/>
              <a:t>(hint: know these five examples well)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421722557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BASIC CONCEPTS</a:t>
            </a:r>
            <a:endParaRPr lang="en-CA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CA" dirty="0" smtClean="0"/>
              <a:t>Used to process server-side information</a:t>
            </a:r>
          </a:p>
          <a:p>
            <a:r>
              <a:rPr lang="en-CA" dirty="0" smtClean="0"/>
              <a:t>Connects directly to database</a:t>
            </a:r>
          </a:p>
          <a:p>
            <a:r>
              <a:rPr lang="en-CA" dirty="0" smtClean="0"/>
              <a:t>Variables start with dollar sign: $variable</a:t>
            </a:r>
          </a:p>
          <a:p>
            <a:r>
              <a:rPr lang="en-CA" dirty="0" smtClean="0"/>
              <a:t>Commands end with semi-colon ;</a:t>
            </a:r>
          </a:p>
          <a:p>
            <a:endParaRPr lang="en-CA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CA" dirty="0" smtClean="0"/>
              <a:t>Database Process:</a:t>
            </a:r>
            <a:br>
              <a:rPr lang="en-CA" dirty="0" smtClean="0"/>
            </a:br>
            <a:r>
              <a:rPr lang="en-CA" dirty="0" smtClean="0"/>
              <a:t>- connect to the database</a:t>
            </a:r>
            <a:br>
              <a:rPr lang="en-CA" dirty="0" smtClean="0"/>
            </a:br>
            <a:r>
              <a:rPr lang="en-CA" dirty="0" smtClean="0"/>
              <a:t>- select information from table</a:t>
            </a:r>
            <a:br>
              <a:rPr lang="en-CA" dirty="0" smtClean="0"/>
            </a:br>
            <a:r>
              <a:rPr lang="en-CA" dirty="0" smtClean="0"/>
              <a:t>- loop (while) through information</a:t>
            </a:r>
          </a:p>
          <a:p>
            <a:r>
              <a:rPr lang="en-CA" dirty="0" smtClean="0"/>
              <a:t>Login Process:</a:t>
            </a:r>
            <a:br>
              <a:rPr lang="en-CA" dirty="0" smtClean="0"/>
            </a:br>
            <a:r>
              <a:rPr lang="en-CA" dirty="0" smtClean="0"/>
              <a:t>- get username / password via a form</a:t>
            </a:r>
            <a:br>
              <a:rPr lang="en-CA" dirty="0" smtClean="0"/>
            </a:br>
            <a:r>
              <a:rPr lang="en-CA" dirty="0" smtClean="0"/>
              <a:t>- check information against the database</a:t>
            </a:r>
            <a:br>
              <a:rPr lang="en-CA" dirty="0" smtClean="0"/>
            </a:br>
            <a:r>
              <a:rPr lang="en-CA" dirty="0" smtClean="0"/>
              <a:t>- if correct, set a cookie</a:t>
            </a:r>
          </a:p>
        </p:txBody>
      </p:sp>
    </p:spTree>
    <p:extLst>
      <p:ext uri="{BB962C8B-B14F-4D97-AF65-F5344CB8AC3E}">
        <p14:creationId xmlns:p14="http://schemas.microsoft.com/office/powerpoint/2010/main" val="41300825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Database</a:t>
            </a:r>
            <a:endParaRPr lang="en-CA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CA" dirty="0" smtClean="0"/>
              <a:t>Storing and Manipulating Information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06028424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BASIC CONCEPTS</a:t>
            </a:r>
            <a:endParaRPr lang="en-CA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/>
        <p:txBody>
          <a:bodyPr anchor="t" anchorCtr="0">
            <a:normAutofit/>
          </a:bodyPr>
          <a:lstStyle/>
          <a:p>
            <a:r>
              <a:rPr lang="en-CA" dirty="0" smtClean="0"/>
              <a:t>Stores information for later use</a:t>
            </a:r>
          </a:p>
          <a:p>
            <a:r>
              <a:rPr lang="en-CA" dirty="0" smtClean="0"/>
              <a:t>You need to connect to a </a:t>
            </a:r>
            <a:r>
              <a:rPr lang="en-CA" i="1" dirty="0" smtClean="0"/>
              <a:t>server</a:t>
            </a:r>
            <a:r>
              <a:rPr lang="en-CA" dirty="0" smtClean="0"/>
              <a:t> before connecting to the </a:t>
            </a:r>
            <a:r>
              <a:rPr lang="en-CA" i="1" dirty="0" smtClean="0"/>
              <a:t>database</a:t>
            </a:r>
            <a:endParaRPr lang="en-CA" dirty="0" smtClean="0"/>
          </a:p>
          <a:p>
            <a:r>
              <a:rPr lang="en-CA" dirty="0" smtClean="0"/>
              <a:t>A </a:t>
            </a:r>
            <a:r>
              <a:rPr lang="en-CA" i="1" dirty="0" smtClean="0"/>
              <a:t>database </a:t>
            </a:r>
            <a:r>
              <a:rPr lang="en-CA" dirty="0" smtClean="0"/>
              <a:t>contains many </a:t>
            </a:r>
            <a:r>
              <a:rPr lang="en-CA" i="1" dirty="0" smtClean="0"/>
              <a:t>tables</a:t>
            </a:r>
          </a:p>
          <a:p>
            <a:r>
              <a:rPr lang="en-CA" dirty="0" smtClean="0"/>
              <a:t>A </a:t>
            </a:r>
            <a:r>
              <a:rPr lang="en-CA" i="1" dirty="0" smtClean="0"/>
              <a:t>table </a:t>
            </a:r>
            <a:r>
              <a:rPr lang="en-CA" dirty="0" smtClean="0"/>
              <a:t>contains many </a:t>
            </a:r>
            <a:r>
              <a:rPr lang="en-CA" i="1" dirty="0" smtClean="0"/>
              <a:t>fields</a:t>
            </a:r>
            <a:endParaRPr lang="en-CA" dirty="0"/>
          </a:p>
          <a:p>
            <a:r>
              <a:rPr lang="en-CA" dirty="0" smtClean="0"/>
              <a:t>A </a:t>
            </a:r>
            <a:r>
              <a:rPr lang="en-CA" i="1" dirty="0" smtClean="0"/>
              <a:t>table</a:t>
            </a:r>
            <a:r>
              <a:rPr lang="en-CA" dirty="0" smtClean="0"/>
              <a:t> contains many </a:t>
            </a:r>
            <a:r>
              <a:rPr lang="en-CA" i="1" dirty="0" smtClean="0"/>
              <a:t>rows</a:t>
            </a:r>
            <a:r>
              <a:rPr lang="en-CA" dirty="0" smtClean="0"/>
              <a:t> (records)</a:t>
            </a:r>
          </a:p>
          <a:p>
            <a:r>
              <a:rPr lang="en-CA" dirty="0" smtClean="0"/>
              <a:t>A database command is called a </a:t>
            </a:r>
            <a:r>
              <a:rPr lang="en-CA" i="1" dirty="0" smtClean="0"/>
              <a:t>query</a:t>
            </a:r>
            <a:r>
              <a:rPr lang="en-CA" dirty="0" smtClean="0"/>
              <a:t> (or more specifically an </a:t>
            </a:r>
            <a:r>
              <a:rPr lang="en-CA" i="1" dirty="0" smtClean="0"/>
              <a:t>SQL query</a:t>
            </a:r>
            <a:r>
              <a:rPr lang="en-CA" dirty="0" smtClean="0"/>
              <a:t>)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 anchor="t" anchorCtr="0">
            <a:normAutofit/>
          </a:bodyPr>
          <a:lstStyle/>
          <a:p>
            <a:r>
              <a:rPr lang="en-CA" dirty="0"/>
              <a:t>Basic commands: SELECT, INSERT,  WHERE, *</a:t>
            </a:r>
          </a:p>
          <a:p>
            <a:endParaRPr lang="en-CA" dirty="0" smtClean="0"/>
          </a:p>
          <a:p>
            <a:r>
              <a:rPr lang="en-CA" b="1" dirty="0" smtClean="0"/>
              <a:t>Command / Explanation</a:t>
            </a:r>
            <a:endParaRPr lang="en-CA" b="1" dirty="0"/>
          </a:p>
          <a:p>
            <a:r>
              <a:rPr lang="en-CA" dirty="0" smtClean="0"/>
              <a:t>SELECT		/ gets information from a table</a:t>
            </a:r>
          </a:p>
          <a:p>
            <a:r>
              <a:rPr lang="en-CA" dirty="0" smtClean="0"/>
              <a:t>INSERT		/ puts information into a table</a:t>
            </a:r>
          </a:p>
          <a:p>
            <a:r>
              <a:rPr lang="en-CA" dirty="0" smtClean="0"/>
              <a:t>WHERE		/ limits the data we get back</a:t>
            </a:r>
          </a:p>
          <a:p>
            <a:r>
              <a:rPr lang="en-CA" dirty="0" smtClean="0"/>
              <a:t>*				/ used to indicate “everything”</a:t>
            </a:r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45254602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QUERY Examples</a:t>
            </a:r>
            <a:endParaRPr lang="en-CA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n-CA" dirty="0"/>
              <a:t>SELECT Example:</a:t>
            </a:r>
            <a:br>
              <a:rPr lang="en-CA" dirty="0"/>
            </a:br>
            <a:r>
              <a:rPr lang="en-CA" dirty="0"/>
              <a:t/>
            </a:r>
            <a:br>
              <a:rPr lang="en-CA" dirty="0"/>
            </a:br>
            <a:r>
              <a:rPr lang="en-CA" dirty="0"/>
              <a:t>SELECT * FROM </a:t>
            </a:r>
            <a:r>
              <a:rPr lang="en-CA" dirty="0" err="1"/>
              <a:t>myTable</a:t>
            </a:r>
            <a:r>
              <a:rPr lang="en-CA" dirty="0"/>
              <a:t> WHERE </a:t>
            </a:r>
            <a:r>
              <a:rPr lang="en-CA" dirty="0" err="1"/>
              <a:t>myID</a:t>
            </a:r>
            <a:r>
              <a:rPr lang="en-CA" dirty="0"/>
              <a:t> = “4”</a:t>
            </a:r>
            <a:br>
              <a:rPr lang="en-CA" dirty="0"/>
            </a:br>
            <a:r>
              <a:rPr lang="en-CA" dirty="0"/>
              <a:t/>
            </a:r>
            <a:br>
              <a:rPr lang="en-CA" dirty="0"/>
            </a:br>
            <a:r>
              <a:rPr lang="en-CA" dirty="0"/>
              <a:t>will select all </a:t>
            </a:r>
            <a:r>
              <a:rPr lang="en-CA" i="1" dirty="0"/>
              <a:t>fields</a:t>
            </a:r>
            <a:r>
              <a:rPr lang="en-CA" dirty="0"/>
              <a:t> from the </a:t>
            </a:r>
            <a:r>
              <a:rPr lang="en-CA" i="1" dirty="0"/>
              <a:t>table</a:t>
            </a:r>
            <a:r>
              <a:rPr lang="en-CA" dirty="0"/>
              <a:t> called “</a:t>
            </a:r>
            <a:r>
              <a:rPr lang="en-CA" dirty="0" err="1"/>
              <a:t>myTable</a:t>
            </a:r>
            <a:r>
              <a:rPr lang="en-CA" dirty="0"/>
              <a:t>” where the </a:t>
            </a:r>
            <a:r>
              <a:rPr lang="en-CA" i="1" dirty="0"/>
              <a:t>field</a:t>
            </a:r>
            <a:r>
              <a:rPr lang="en-CA" dirty="0"/>
              <a:t> called “</a:t>
            </a:r>
            <a:r>
              <a:rPr lang="en-CA" dirty="0" err="1"/>
              <a:t>myID</a:t>
            </a:r>
            <a:r>
              <a:rPr lang="en-CA" dirty="0"/>
              <a:t>” has a value of “4”</a:t>
            </a:r>
            <a:endParaRPr lang="en-CA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en-CA" dirty="0" smtClean="0"/>
              <a:t>INSERT Example:</a:t>
            </a:r>
            <a:br>
              <a:rPr lang="en-CA" dirty="0" smtClean="0"/>
            </a:br>
            <a:r>
              <a:rPr lang="en-CA" dirty="0" smtClean="0"/>
              <a:t/>
            </a:r>
            <a:br>
              <a:rPr lang="en-CA" dirty="0" smtClean="0"/>
            </a:br>
            <a:r>
              <a:rPr lang="en-CA" dirty="0" smtClean="0"/>
              <a:t>INSERT INTO </a:t>
            </a:r>
            <a:r>
              <a:rPr lang="en-CA" dirty="0" err="1" smtClean="0"/>
              <a:t>myTable</a:t>
            </a:r>
            <a:r>
              <a:rPr lang="en-CA" dirty="0" smtClean="0"/>
              <a:t> (</a:t>
            </a:r>
            <a:r>
              <a:rPr lang="en-CA" dirty="0" err="1" smtClean="0"/>
              <a:t>myID</a:t>
            </a:r>
            <a:r>
              <a:rPr lang="en-CA" dirty="0" smtClean="0"/>
              <a:t>) VALUES (“4”)</a:t>
            </a:r>
            <a:br>
              <a:rPr lang="en-CA" dirty="0" smtClean="0"/>
            </a:br>
            <a:r>
              <a:rPr lang="en-CA" dirty="0" smtClean="0"/>
              <a:t/>
            </a:r>
            <a:br>
              <a:rPr lang="en-CA" dirty="0" smtClean="0"/>
            </a:br>
            <a:r>
              <a:rPr lang="en-CA" dirty="0" smtClean="0"/>
              <a:t>will insert the value “4” into the </a:t>
            </a:r>
            <a:r>
              <a:rPr lang="en-CA" i="1" dirty="0" smtClean="0"/>
              <a:t>table</a:t>
            </a:r>
            <a:r>
              <a:rPr lang="en-CA" dirty="0" smtClean="0"/>
              <a:t> “</a:t>
            </a:r>
            <a:r>
              <a:rPr lang="en-CA" dirty="0" err="1" smtClean="0"/>
              <a:t>myTable</a:t>
            </a:r>
            <a:r>
              <a:rPr lang="en-CA" dirty="0" smtClean="0"/>
              <a:t>” under the </a:t>
            </a:r>
            <a:r>
              <a:rPr lang="en-CA" i="1" dirty="0" smtClean="0"/>
              <a:t>field</a:t>
            </a:r>
            <a:r>
              <a:rPr lang="en-CA" dirty="0" smtClean="0"/>
              <a:t> “</a:t>
            </a:r>
            <a:r>
              <a:rPr lang="en-CA" dirty="0" err="1" smtClean="0"/>
              <a:t>myID</a:t>
            </a:r>
            <a:r>
              <a:rPr lang="en-CA" dirty="0" smtClean="0"/>
              <a:t>”</a:t>
            </a:r>
            <a:endParaRPr lang="en-CA" dirty="0"/>
          </a:p>
        </p:txBody>
      </p:sp>
      <p:sp>
        <p:nvSpPr>
          <p:cNvPr id="7" name="TextBox 6"/>
          <p:cNvSpPr txBox="1"/>
          <p:nvPr/>
        </p:nvSpPr>
        <p:spPr>
          <a:xfrm>
            <a:off x="4475749" y="6009316"/>
            <a:ext cx="32405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CA" dirty="0" smtClean="0"/>
              <a:t>(hint: know these examples well)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22877674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Putting it all together</a:t>
            </a:r>
            <a:endParaRPr lang="en-CA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CA" dirty="0" smtClean="0"/>
              <a:t>Some Additional Concepts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45900138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FORMS Example</a:t>
            </a:r>
            <a:endParaRPr lang="en-CA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581193" y="2228004"/>
            <a:ext cx="11029616" cy="1896128"/>
          </a:xfrm>
        </p:spPr>
        <p:txBody>
          <a:bodyPr>
            <a:normAutofit lnSpcReduction="10000"/>
          </a:bodyPr>
          <a:lstStyle/>
          <a:p>
            <a:r>
              <a:rPr lang="en-CA" b="1" dirty="0" smtClean="0"/>
              <a:t>HMTL FORM</a:t>
            </a:r>
            <a:r>
              <a:rPr lang="en-CA" dirty="0"/>
              <a:t/>
            </a:r>
            <a:br>
              <a:rPr lang="en-CA" dirty="0"/>
            </a:br>
            <a:r>
              <a:rPr lang="en-CA" dirty="0"/>
              <a:t/>
            </a:r>
            <a:br>
              <a:rPr lang="en-CA" dirty="0"/>
            </a:br>
            <a:r>
              <a:rPr lang="en-CA" dirty="0"/>
              <a:t>&lt;form method=”post” action=”</a:t>
            </a:r>
            <a:r>
              <a:rPr lang="en-CA" dirty="0" err="1"/>
              <a:t>contact.php</a:t>
            </a:r>
            <a:r>
              <a:rPr lang="en-CA" dirty="0" smtClean="0"/>
              <a:t>”&gt;</a:t>
            </a:r>
            <a:br>
              <a:rPr lang="en-CA" dirty="0" smtClean="0"/>
            </a:br>
            <a:r>
              <a:rPr lang="en-CA" dirty="0" smtClean="0"/>
              <a:t>	&lt;</a:t>
            </a:r>
            <a:r>
              <a:rPr lang="en-CA" dirty="0"/>
              <a:t>label&gt;Email:&lt;/label</a:t>
            </a:r>
            <a:r>
              <a:rPr lang="en-CA" dirty="0" smtClean="0"/>
              <a:t>&gt;</a:t>
            </a:r>
            <a:br>
              <a:rPr lang="en-CA" dirty="0" smtClean="0"/>
            </a:br>
            <a:r>
              <a:rPr lang="en-CA" dirty="0" smtClean="0"/>
              <a:t>	&lt;</a:t>
            </a:r>
            <a:r>
              <a:rPr lang="en-CA" dirty="0"/>
              <a:t>div class=”form-control”&gt;&lt;input type=”text” name=”email” id=”</a:t>
            </a:r>
            <a:r>
              <a:rPr lang="en-CA" dirty="0" err="1"/>
              <a:t>emailAddress</a:t>
            </a:r>
            <a:r>
              <a:rPr lang="en-CA" dirty="0"/>
              <a:t>” /&gt;&lt;/div</a:t>
            </a:r>
            <a:r>
              <a:rPr lang="en-CA" dirty="0" smtClean="0"/>
              <a:t>&gt;</a:t>
            </a:r>
            <a:br>
              <a:rPr lang="en-CA" dirty="0" smtClean="0"/>
            </a:br>
            <a:r>
              <a:rPr lang="en-CA" dirty="0" smtClean="0"/>
              <a:t>&lt;/</a:t>
            </a:r>
            <a:r>
              <a:rPr lang="en-CA" dirty="0"/>
              <a:t>form</a:t>
            </a:r>
            <a:r>
              <a:rPr lang="en-CA" dirty="0" smtClean="0"/>
              <a:t>&gt;</a:t>
            </a:r>
            <a:br>
              <a:rPr lang="en-CA" dirty="0" smtClean="0"/>
            </a:br>
            <a:endParaRPr lang="en-CA" dirty="0"/>
          </a:p>
        </p:txBody>
      </p:sp>
      <p:sp>
        <p:nvSpPr>
          <p:cNvPr id="2" name="TextBox 1"/>
          <p:cNvSpPr txBox="1"/>
          <p:nvPr/>
        </p:nvSpPr>
        <p:spPr>
          <a:xfrm>
            <a:off x="4560708" y="6009316"/>
            <a:ext cx="30705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CA" dirty="0" smtClean="0"/>
              <a:t>(hint: know this example well)</a:t>
            </a:r>
            <a:endParaRPr lang="en-CA" dirty="0"/>
          </a:p>
        </p:txBody>
      </p:sp>
      <p:sp>
        <p:nvSpPr>
          <p:cNvPr id="9" name="Content Placeholder 4"/>
          <p:cNvSpPr>
            <a:spLocks noGrp="1"/>
          </p:cNvSpPr>
          <p:nvPr>
            <p:ph sz="half" idx="1"/>
          </p:nvPr>
        </p:nvSpPr>
        <p:spPr>
          <a:xfrm>
            <a:off x="581193" y="4262479"/>
            <a:ext cx="11029616" cy="1643799"/>
          </a:xfrm>
        </p:spPr>
        <p:txBody>
          <a:bodyPr numCol="3">
            <a:normAutofit lnSpcReduction="10000"/>
          </a:bodyPr>
          <a:lstStyle/>
          <a:p>
            <a:r>
              <a:rPr lang="en-CA" b="1" dirty="0" smtClean="0"/>
              <a:t>CSS </a:t>
            </a:r>
            <a:r>
              <a:rPr lang="en-CA" b="1" dirty="0"/>
              <a:t>TARGET</a:t>
            </a:r>
            <a:br>
              <a:rPr lang="en-CA" b="1" dirty="0"/>
            </a:br>
            <a:r>
              <a:rPr lang="en-CA" b="1" dirty="0"/>
              <a:t/>
            </a:r>
            <a:br>
              <a:rPr lang="en-CA" b="1" dirty="0"/>
            </a:br>
            <a:r>
              <a:rPr lang="en-CA" dirty="0"/>
              <a:t>.form-control { … }</a:t>
            </a:r>
            <a:br>
              <a:rPr lang="en-CA" dirty="0"/>
            </a:br>
            <a:r>
              <a:rPr lang="en-CA" dirty="0"/>
              <a:t>#</a:t>
            </a:r>
            <a:r>
              <a:rPr lang="en-CA" dirty="0" err="1"/>
              <a:t>emailAddress</a:t>
            </a:r>
            <a:r>
              <a:rPr lang="en-CA" dirty="0"/>
              <a:t> { … }</a:t>
            </a:r>
            <a:br>
              <a:rPr lang="en-CA" dirty="0"/>
            </a:br>
            <a:endParaRPr lang="en-CA" dirty="0"/>
          </a:p>
          <a:p>
            <a:r>
              <a:rPr lang="en-CA" b="1" dirty="0" smtClean="0"/>
              <a:t>JQuery </a:t>
            </a:r>
            <a:r>
              <a:rPr lang="en-CA" b="1" dirty="0"/>
              <a:t>TARGET</a:t>
            </a:r>
            <a:br>
              <a:rPr lang="en-CA" b="1" dirty="0"/>
            </a:br>
            <a:r>
              <a:rPr lang="en-CA" b="1" dirty="0"/>
              <a:t/>
            </a:r>
            <a:br>
              <a:rPr lang="en-CA" b="1" dirty="0"/>
            </a:br>
            <a:r>
              <a:rPr lang="en-CA" dirty="0"/>
              <a:t>$(“#</a:t>
            </a:r>
            <a:r>
              <a:rPr lang="en-CA" dirty="0" err="1"/>
              <a:t>emailAddress</a:t>
            </a:r>
            <a:r>
              <a:rPr lang="en-CA" dirty="0"/>
              <a:t>”).</a:t>
            </a:r>
            <a:r>
              <a:rPr lang="en-CA" dirty="0" err="1"/>
              <a:t>val</a:t>
            </a:r>
            <a:r>
              <a:rPr lang="en-CA" dirty="0"/>
              <a:t>()</a:t>
            </a:r>
            <a:br>
              <a:rPr lang="en-CA" dirty="0"/>
            </a:br>
            <a:endParaRPr lang="en-CA" dirty="0"/>
          </a:p>
          <a:p>
            <a:endParaRPr lang="en-CA" b="1" dirty="0" smtClean="0"/>
          </a:p>
          <a:p>
            <a:r>
              <a:rPr lang="en-CA" b="1" dirty="0" smtClean="0"/>
              <a:t>PHP </a:t>
            </a:r>
            <a:r>
              <a:rPr lang="en-CA" b="1" dirty="0"/>
              <a:t>FILE (</a:t>
            </a:r>
            <a:r>
              <a:rPr lang="en-CA" b="1" dirty="0" err="1"/>
              <a:t>contact.php</a:t>
            </a:r>
            <a:r>
              <a:rPr lang="en-CA" b="1" dirty="0"/>
              <a:t>)</a:t>
            </a:r>
            <a:br>
              <a:rPr lang="en-CA" b="1" dirty="0"/>
            </a:br>
            <a:r>
              <a:rPr lang="en-CA" b="1" dirty="0"/>
              <a:t/>
            </a:r>
            <a:br>
              <a:rPr lang="en-CA" b="1" dirty="0"/>
            </a:br>
            <a:r>
              <a:rPr lang="en-CA" dirty="0"/>
              <a:t>$_POST[“email</a:t>
            </a:r>
            <a:r>
              <a:rPr lang="en-CA" dirty="0" smtClean="0"/>
              <a:t>”]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50264203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DATABASE EXAMPLE</a:t>
            </a:r>
            <a:endParaRPr lang="en-CA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11029616" cy="3575637"/>
          </a:xfrm>
        </p:spPr>
        <p:txBody>
          <a:bodyPr>
            <a:normAutofit lnSpcReduction="10000"/>
          </a:bodyPr>
          <a:lstStyle/>
          <a:p>
            <a:r>
              <a:rPr lang="en-CA" b="1" dirty="0" smtClean="0"/>
              <a:t>PHP</a:t>
            </a:r>
            <a:r>
              <a:rPr lang="en-CA" dirty="0" smtClean="0"/>
              <a:t/>
            </a:r>
            <a:br>
              <a:rPr lang="en-CA" dirty="0" smtClean="0"/>
            </a:br>
            <a:r>
              <a:rPr lang="en-CA" dirty="0" smtClean="0"/>
              <a:t/>
            </a:r>
            <a:br>
              <a:rPr lang="en-CA" dirty="0" smtClean="0"/>
            </a:br>
            <a:r>
              <a:rPr lang="en-CA" dirty="0" smtClean="0"/>
              <a:t>include (‘database-</a:t>
            </a:r>
            <a:r>
              <a:rPr lang="en-CA" dirty="0" err="1" smtClean="0"/>
              <a:t>connection.php</a:t>
            </a:r>
            <a:r>
              <a:rPr lang="en-CA" dirty="0" smtClean="0"/>
              <a:t>’);</a:t>
            </a:r>
            <a:br>
              <a:rPr lang="en-CA" dirty="0" smtClean="0"/>
            </a:br>
            <a:r>
              <a:rPr lang="en-CA" dirty="0" smtClean="0"/>
              <a:t/>
            </a:r>
            <a:br>
              <a:rPr lang="en-CA" dirty="0" smtClean="0"/>
            </a:br>
            <a:r>
              <a:rPr lang="en-CA" dirty="0" smtClean="0"/>
              <a:t>$query = ‘SELECT * FROM </a:t>
            </a:r>
            <a:r>
              <a:rPr lang="en-CA" dirty="0" err="1" smtClean="0"/>
              <a:t>myTable</a:t>
            </a:r>
            <a:r>
              <a:rPr lang="en-CA" dirty="0" smtClean="0"/>
              <a:t>’;</a:t>
            </a:r>
            <a:br>
              <a:rPr lang="en-CA" dirty="0" smtClean="0"/>
            </a:br>
            <a:r>
              <a:rPr lang="en-CA" dirty="0" smtClean="0"/>
              <a:t>$result = </a:t>
            </a:r>
            <a:r>
              <a:rPr lang="en-CA" dirty="0" err="1" smtClean="0"/>
              <a:t>mysql_query</a:t>
            </a:r>
            <a:r>
              <a:rPr lang="en-CA" dirty="0" smtClean="0"/>
              <a:t>($query);</a:t>
            </a:r>
            <a:br>
              <a:rPr lang="en-CA" dirty="0" smtClean="0"/>
            </a:br>
            <a:r>
              <a:rPr lang="en-CA" dirty="0" smtClean="0"/>
              <a:t>while ($line = </a:t>
            </a:r>
            <a:r>
              <a:rPr lang="en-CA" dirty="0" err="1" smtClean="0"/>
              <a:t>mysql_fetch_assoc</a:t>
            </a:r>
            <a:r>
              <a:rPr lang="en-CA" dirty="0" smtClean="0"/>
              <a:t>($result)) {</a:t>
            </a:r>
            <a:br>
              <a:rPr lang="en-CA" dirty="0" smtClean="0"/>
            </a:br>
            <a:r>
              <a:rPr lang="en-CA" dirty="0" smtClean="0"/>
              <a:t>		echo “</a:t>
            </a:r>
            <a:r>
              <a:rPr lang="en-CA" dirty="0" err="1" smtClean="0"/>
              <a:t>myData</a:t>
            </a:r>
            <a:r>
              <a:rPr lang="en-CA" dirty="0" smtClean="0"/>
              <a:t>:” . $line[“</a:t>
            </a:r>
            <a:r>
              <a:rPr lang="en-CA" dirty="0" err="1" smtClean="0"/>
              <a:t>myData</a:t>
            </a:r>
            <a:r>
              <a:rPr lang="en-CA" dirty="0" smtClean="0"/>
              <a:t>”] . “&lt;</a:t>
            </a:r>
            <a:r>
              <a:rPr lang="en-CA" dirty="0" err="1" smtClean="0"/>
              <a:t>br</a:t>
            </a:r>
            <a:r>
              <a:rPr lang="en-CA" dirty="0" smtClean="0"/>
              <a:t>/&gt;”;</a:t>
            </a:r>
            <a:r>
              <a:rPr lang="en-CA" dirty="0"/>
              <a:t/>
            </a:r>
            <a:br>
              <a:rPr lang="en-CA" dirty="0"/>
            </a:br>
            <a:r>
              <a:rPr lang="en-CA" dirty="0" smtClean="0"/>
              <a:t>}</a:t>
            </a:r>
          </a:p>
          <a:p>
            <a:endParaRPr lang="en-CA" dirty="0"/>
          </a:p>
          <a:p>
            <a:r>
              <a:rPr lang="en-CA" dirty="0" smtClean="0"/>
              <a:t>The above code will use ‘database-</a:t>
            </a:r>
            <a:r>
              <a:rPr lang="en-CA" dirty="0" err="1" smtClean="0"/>
              <a:t>connection.php</a:t>
            </a:r>
            <a:r>
              <a:rPr lang="en-CA" dirty="0" smtClean="0"/>
              <a:t>’ to connect to the </a:t>
            </a:r>
            <a:r>
              <a:rPr lang="en-CA" i="1" dirty="0" smtClean="0"/>
              <a:t>database</a:t>
            </a:r>
            <a:r>
              <a:rPr lang="en-CA" dirty="0" smtClean="0"/>
              <a:t>, then select all </a:t>
            </a:r>
            <a:r>
              <a:rPr lang="en-CA" i="1" dirty="0" smtClean="0"/>
              <a:t>fields</a:t>
            </a:r>
            <a:r>
              <a:rPr lang="en-CA" dirty="0" smtClean="0"/>
              <a:t> from the </a:t>
            </a:r>
            <a:r>
              <a:rPr lang="en-CA" i="1" dirty="0" smtClean="0"/>
              <a:t>table</a:t>
            </a:r>
            <a:r>
              <a:rPr lang="en-CA" dirty="0" smtClean="0"/>
              <a:t> called “</a:t>
            </a:r>
            <a:r>
              <a:rPr lang="en-CA" dirty="0" err="1" smtClean="0"/>
              <a:t>myTable</a:t>
            </a:r>
            <a:r>
              <a:rPr lang="en-CA" dirty="0" smtClean="0"/>
              <a:t>”.  The results from the SQL query will be stored in $result and processed using a </a:t>
            </a:r>
            <a:r>
              <a:rPr lang="en-CA" i="1" dirty="0" smtClean="0"/>
              <a:t>while</a:t>
            </a:r>
            <a:r>
              <a:rPr lang="en-CA" dirty="0" smtClean="0"/>
              <a:t> loop. Each </a:t>
            </a:r>
            <a:r>
              <a:rPr lang="en-CA" i="1" dirty="0" smtClean="0"/>
              <a:t>row</a:t>
            </a:r>
            <a:r>
              <a:rPr lang="en-CA" dirty="0" smtClean="0"/>
              <a:t> (or </a:t>
            </a:r>
            <a:r>
              <a:rPr lang="en-CA" i="1" dirty="0" smtClean="0"/>
              <a:t>record</a:t>
            </a:r>
            <a:r>
              <a:rPr lang="en-CA" dirty="0" smtClean="0"/>
              <a:t>) in the </a:t>
            </a:r>
            <a:r>
              <a:rPr lang="en-CA" i="1" dirty="0" smtClean="0"/>
              <a:t>table</a:t>
            </a:r>
            <a:r>
              <a:rPr lang="en-CA" dirty="0" smtClean="0"/>
              <a:t> will </a:t>
            </a:r>
            <a:r>
              <a:rPr lang="en-CA" i="1" dirty="0" smtClean="0"/>
              <a:t>echo</a:t>
            </a:r>
            <a:r>
              <a:rPr lang="en-CA" dirty="0"/>
              <a:t> </a:t>
            </a:r>
            <a:r>
              <a:rPr lang="en-CA" dirty="0" smtClean="0"/>
              <a:t>information to the screen.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4560708" y="6009316"/>
            <a:ext cx="30705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CA" dirty="0" smtClean="0"/>
              <a:t>(hint: know this example well)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8481549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HTML</a:t>
            </a:r>
            <a:endParaRPr lang="en-CA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CA" dirty="0" smtClean="0"/>
              <a:t>Formatting web content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1888575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Basic Tags</a:t>
            </a:r>
            <a:endParaRPr lang="en-CA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581193" y="2946473"/>
            <a:ext cx="5422390" cy="3633047"/>
          </a:xfrm>
        </p:spPr>
        <p:txBody>
          <a:bodyPr anchor="t" anchorCtr="0"/>
          <a:lstStyle/>
          <a:p>
            <a:r>
              <a:rPr lang="en-CA" b="1" dirty="0" smtClean="0"/>
              <a:t>Tag / Explanation</a:t>
            </a:r>
          </a:p>
          <a:p>
            <a:r>
              <a:rPr lang="en-CA" dirty="0"/>
              <a:t>&lt;a</a:t>
            </a:r>
            <a:r>
              <a:rPr lang="en-CA" dirty="0" smtClean="0"/>
              <a:t>&gt;				/ Links to another file</a:t>
            </a:r>
          </a:p>
          <a:p>
            <a:r>
              <a:rPr lang="en-CA" dirty="0"/>
              <a:t>&lt;p</a:t>
            </a:r>
            <a:r>
              <a:rPr lang="en-CA" dirty="0" smtClean="0"/>
              <a:t>&gt;				/ Creates a paragraph</a:t>
            </a:r>
          </a:p>
          <a:p>
            <a:r>
              <a:rPr lang="en-CA" dirty="0"/>
              <a:t>&lt;</a:t>
            </a:r>
            <a:r>
              <a:rPr lang="en-CA" dirty="0" err="1"/>
              <a:t>img</a:t>
            </a:r>
            <a:r>
              <a:rPr lang="en-CA" dirty="0" smtClean="0"/>
              <a:t>&gt;				/ Creates an image</a:t>
            </a:r>
          </a:p>
          <a:p>
            <a:r>
              <a:rPr lang="en-CA" dirty="0"/>
              <a:t>&lt;</a:t>
            </a:r>
            <a:r>
              <a:rPr lang="en-CA" dirty="0" err="1"/>
              <a:t>br</a:t>
            </a:r>
            <a:r>
              <a:rPr lang="en-CA" dirty="0" smtClean="0"/>
              <a:t>&gt;				/ </a:t>
            </a:r>
            <a:r>
              <a:rPr lang="en-CA" dirty="0"/>
              <a:t>S</a:t>
            </a:r>
            <a:r>
              <a:rPr lang="en-CA" dirty="0" smtClean="0"/>
              <a:t>tarts a new line</a:t>
            </a:r>
          </a:p>
          <a:p>
            <a:r>
              <a:rPr lang="en-CA" dirty="0"/>
              <a:t>&lt;form</a:t>
            </a:r>
            <a:r>
              <a:rPr lang="en-CA" dirty="0" smtClean="0"/>
              <a:t>&gt; &amp; &lt;input&gt; 	/ Create a form</a:t>
            </a:r>
          </a:p>
          <a:p>
            <a:endParaRPr lang="en-CA" dirty="0"/>
          </a:p>
          <a:p>
            <a:endParaRPr lang="en-CA" dirty="0" smtClean="0"/>
          </a:p>
          <a:p>
            <a:endParaRPr lang="en-CA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6188417" y="2946473"/>
            <a:ext cx="5422392" cy="3633047"/>
          </a:xfrm>
        </p:spPr>
        <p:txBody>
          <a:bodyPr anchor="t" anchorCtr="0"/>
          <a:lstStyle/>
          <a:p>
            <a:r>
              <a:rPr lang="en-CA" b="1" dirty="0" smtClean="0"/>
              <a:t>Example</a:t>
            </a:r>
          </a:p>
          <a:p>
            <a:r>
              <a:rPr lang="en-CA" dirty="0" smtClean="0"/>
              <a:t>&lt;a </a:t>
            </a:r>
            <a:r>
              <a:rPr lang="en-CA" dirty="0" err="1" smtClean="0"/>
              <a:t>href</a:t>
            </a:r>
            <a:r>
              <a:rPr lang="en-CA" dirty="0" smtClean="0"/>
              <a:t>=“somefile.html”&gt;Click Here&lt;/a&gt;</a:t>
            </a:r>
          </a:p>
          <a:p>
            <a:r>
              <a:rPr lang="en-CA" dirty="0" smtClean="0"/>
              <a:t>&lt;p&gt;Hello World&lt;/p&gt;</a:t>
            </a:r>
          </a:p>
          <a:p>
            <a:r>
              <a:rPr lang="en-CA" dirty="0" smtClean="0"/>
              <a:t>&lt;</a:t>
            </a:r>
            <a:r>
              <a:rPr lang="en-CA" dirty="0" err="1" smtClean="0"/>
              <a:t>img</a:t>
            </a:r>
            <a:r>
              <a:rPr lang="en-CA" dirty="0" smtClean="0"/>
              <a:t> </a:t>
            </a:r>
            <a:r>
              <a:rPr lang="en-CA" dirty="0" err="1" smtClean="0"/>
              <a:t>src</a:t>
            </a:r>
            <a:r>
              <a:rPr lang="en-CA" dirty="0" smtClean="0"/>
              <a:t>=“mypic.jpg” /&gt;</a:t>
            </a:r>
          </a:p>
          <a:p>
            <a:r>
              <a:rPr lang="en-CA" dirty="0" smtClean="0"/>
              <a:t>&lt;</a:t>
            </a:r>
            <a:r>
              <a:rPr lang="en-CA" dirty="0" err="1" smtClean="0"/>
              <a:t>br</a:t>
            </a:r>
            <a:r>
              <a:rPr lang="en-CA" dirty="0" smtClean="0"/>
              <a:t> /&gt;</a:t>
            </a:r>
          </a:p>
          <a:p>
            <a:r>
              <a:rPr lang="en-CA" dirty="0" smtClean="0"/>
              <a:t>&lt;form method=“post” action=“</a:t>
            </a:r>
            <a:r>
              <a:rPr lang="en-CA" dirty="0" err="1" smtClean="0"/>
              <a:t>process.php</a:t>
            </a:r>
            <a:r>
              <a:rPr lang="en-CA" dirty="0" smtClean="0"/>
              <a:t>”&gt;</a:t>
            </a:r>
            <a:br>
              <a:rPr lang="en-CA" dirty="0" smtClean="0"/>
            </a:br>
            <a:r>
              <a:rPr lang="en-CA" dirty="0" smtClean="0"/>
              <a:t>		&lt;input type=“text” name=“email” /&gt;</a:t>
            </a:r>
            <a:br>
              <a:rPr lang="en-CA" dirty="0" smtClean="0"/>
            </a:br>
            <a:r>
              <a:rPr lang="en-CA" dirty="0" smtClean="0"/>
              <a:t>&lt;/form&gt;</a:t>
            </a:r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1436600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BASIC CONCEPTS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11029616" cy="3633047"/>
          </a:xfrm>
        </p:spPr>
        <p:txBody>
          <a:bodyPr/>
          <a:lstStyle/>
          <a:p>
            <a:pPr marL="0" indent="0">
              <a:buNone/>
            </a:pPr>
            <a:r>
              <a:rPr lang="en-CA" b="1" dirty="0" smtClean="0"/>
              <a:t>An </a:t>
            </a:r>
            <a:r>
              <a:rPr lang="en-CA" b="1" i="1" dirty="0" smtClean="0"/>
              <a:t>attribute</a:t>
            </a:r>
            <a:r>
              <a:rPr lang="en-CA" b="1" dirty="0" smtClean="0"/>
              <a:t> is extra information between &lt; and &gt; (other than the tag)</a:t>
            </a:r>
          </a:p>
          <a:p>
            <a:pPr marL="0" indent="0">
              <a:buNone/>
            </a:pPr>
            <a:endParaRPr lang="en-CA" dirty="0" smtClean="0"/>
          </a:p>
          <a:p>
            <a:pPr marL="0" indent="0">
              <a:buNone/>
            </a:pPr>
            <a:r>
              <a:rPr lang="en-CA" dirty="0" smtClean="0"/>
              <a:t>For example </a:t>
            </a:r>
            <a:r>
              <a:rPr lang="en-CA" i="1" dirty="0" err="1" smtClean="0"/>
              <a:t>href</a:t>
            </a:r>
            <a:r>
              <a:rPr lang="en-CA" dirty="0" smtClean="0"/>
              <a:t> in a link is an attribute:</a:t>
            </a:r>
            <a:br>
              <a:rPr lang="en-CA" dirty="0" smtClean="0"/>
            </a:br>
            <a:r>
              <a:rPr lang="en-CA" dirty="0" smtClean="0"/>
              <a:t>&lt;</a:t>
            </a:r>
            <a:r>
              <a:rPr lang="en-CA" dirty="0"/>
              <a:t>a </a:t>
            </a:r>
            <a:r>
              <a:rPr lang="en-CA" dirty="0" err="1"/>
              <a:t>href</a:t>
            </a:r>
            <a:r>
              <a:rPr lang="en-CA" dirty="0"/>
              <a:t>=“somefile.html”&gt;Click Here&lt;/a</a:t>
            </a:r>
            <a:r>
              <a:rPr lang="en-CA" dirty="0" smtClean="0"/>
              <a:t>&gt;</a:t>
            </a:r>
          </a:p>
          <a:p>
            <a:pPr marL="0" indent="0">
              <a:buNone/>
            </a:pPr>
            <a:endParaRPr lang="en-CA" dirty="0" smtClean="0"/>
          </a:p>
          <a:p>
            <a:pPr marL="0" indent="0">
              <a:buNone/>
            </a:pPr>
            <a:r>
              <a:rPr lang="en-CA" dirty="0" smtClean="0"/>
              <a:t>In the following tag, </a:t>
            </a:r>
            <a:r>
              <a:rPr lang="en-CA" i="1" dirty="0" smtClean="0"/>
              <a:t>id</a:t>
            </a:r>
            <a:r>
              <a:rPr lang="en-CA" dirty="0" smtClean="0"/>
              <a:t>, </a:t>
            </a:r>
            <a:r>
              <a:rPr lang="en-CA" i="1" dirty="0" smtClean="0"/>
              <a:t>class</a:t>
            </a:r>
            <a:r>
              <a:rPr lang="en-CA" dirty="0" smtClean="0"/>
              <a:t>, </a:t>
            </a:r>
            <a:r>
              <a:rPr lang="en-CA" i="1" dirty="0" err="1" smtClean="0"/>
              <a:t>src</a:t>
            </a:r>
            <a:r>
              <a:rPr lang="en-CA" dirty="0" smtClean="0"/>
              <a:t>, and </a:t>
            </a:r>
            <a:r>
              <a:rPr lang="en-CA" i="1" dirty="0" smtClean="0"/>
              <a:t>style </a:t>
            </a:r>
            <a:r>
              <a:rPr lang="en-CA" dirty="0" smtClean="0"/>
              <a:t>are all </a:t>
            </a:r>
            <a:r>
              <a:rPr lang="en-CA" i="1" dirty="0" smtClean="0"/>
              <a:t>attributes</a:t>
            </a:r>
            <a:r>
              <a:rPr lang="en-CA" dirty="0" smtClean="0"/>
              <a:t>:</a:t>
            </a:r>
            <a:r>
              <a:rPr lang="en-CA" i="1" dirty="0" smtClean="0"/>
              <a:t/>
            </a:r>
            <a:br>
              <a:rPr lang="en-CA" i="1" dirty="0" smtClean="0"/>
            </a:br>
            <a:r>
              <a:rPr lang="en-CA" dirty="0" smtClean="0"/>
              <a:t>&lt;</a:t>
            </a:r>
            <a:r>
              <a:rPr lang="en-CA" dirty="0" err="1" smtClean="0"/>
              <a:t>img</a:t>
            </a:r>
            <a:r>
              <a:rPr lang="en-CA" dirty="0" smtClean="0"/>
              <a:t> </a:t>
            </a:r>
            <a:r>
              <a:rPr lang="en-CA" dirty="0" err="1" smtClean="0"/>
              <a:t>src</a:t>
            </a:r>
            <a:r>
              <a:rPr lang="en-CA" dirty="0" smtClean="0"/>
              <a:t>=“mypic.jpg” id=“</a:t>
            </a:r>
            <a:r>
              <a:rPr lang="en-CA" dirty="0" err="1" smtClean="0"/>
              <a:t>myPic</a:t>
            </a:r>
            <a:r>
              <a:rPr lang="en-CA" dirty="0" smtClean="0"/>
              <a:t>” class=“pictures” /&gt;</a:t>
            </a:r>
          </a:p>
        </p:txBody>
      </p:sp>
    </p:spTree>
    <p:extLst>
      <p:ext uri="{BB962C8B-B14F-4D97-AF65-F5344CB8AC3E}">
        <p14:creationId xmlns:p14="http://schemas.microsoft.com/office/powerpoint/2010/main" val="14023071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Remember!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11029616" cy="3633047"/>
          </a:xfrm>
        </p:spPr>
        <p:txBody>
          <a:bodyPr/>
          <a:lstStyle/>
          <a:p>
            <a:pPr marL="0" indent="0">
              <a:buNone/>
            </a:pPr>
            <a:r>
              <a:rPr lang="en-CA" dirty="0" smtClean="0"/>
              <a:t>Tags start and end with square brackets: &lt;&gt;</a:t>
            </a:r>
          </a:p>
          <a:p>
            <a:pPr marL="0" indent="0">
              <a:buNone/>
            </a:pPr>
            <a:r>
              <a:rPr lang="en-CA" dirty="0" smtClean="0"/>
              <a:t>Tags usually come in pairs: &lt;p&gt; &lt;/p&gt;</a:t>
            </a:r>
          </a:p>
          <a:p>
            <a:pPr marL="0" indent="0">
              <a:buNone/>
            </a:pPr>
            <a:r>
              <a:rPr lang="en-CA" dirty="0" smtClean="0"/>
              <a:t>Common tags include &lt;a&gt;, &lt;p&gt;, &lt;</a:t>
            </a:r>
            <a:r>
              <a:rPr lang="en-CA" dirty="0" err="1" smtClean="0"/>
              <a:t>img</a:t>
            </a:r>
            <a:r>
              <a:rPr lang="en-CA" dirty="0" smtClean="0"/>
              <a:t>&gt;, &lt;</a:t>
            </a:r>
            <a:r>
              <a:rPr lang="en-CA" dirty="0" err="1" smtClean="0"/>
              <a:t>br</a:t>
            </a:r>
            <a:r>
              <a:rPr lang="en-CA" dirty="0" smtClean="0"/>
              <a:t>&gt;, &lt;form&gt;, &lt;input&gt;				(hint: know these well for the test)</a:t>
            </a:r>
          </a:p>
          <a:p>
            <a:pPr marL="0" indent="0">
              <a:buNone/>
            </a:pPr>
            <a:r>
              <a:rPr lang="en-CA" dirty="0" smtClean="0"/>
              <a:t>Attributes add extra information to a tag</a:t>
            </a:r>
          </a:p>
          <a:p>
            <a:pPr marL="0" indent="0">
              <a:buNone/>
            </a:pPr>
            <a:r>
              <a:rPr lang="en-CA" dirty="0" smtClean="0"/>
              <a:t>Attributes appear within the square brackets: &lt;a </a:t>
            </a:r>
            <a:r>
              <a:rPr lang="en-CA" i="1" dirty="0" err="1" smtClean="0"/>
              <a:t>href</a:t>
            </a:r>
            <a:r>
              <a:rPr lang="en-CA" dirty="0" smtClean="0"/>
              <a:t>=“…” </a:t>
            </a:r>
            <a:r>
              <a:rPr lang="en-CA" i="1" dirty="0" smtClean="0"/>
              <a:t>target</a:t>
            </a:r>
            <a:r>
              <a:rPr lang="en-CA" dirty="0" smtClean="0"/>
              <a:t>=“…” </a:t>
            </a:r>
            <a:r>
              <a:rPr lang="en-CA" i="1" dirty="0" smtClean="0"/>
              <a:t>class</a:t>
            </a:r>
            <a:r>
              <a:rPr lang="en-CA" dirty="0" smtClean="0"/>
              <a:t>=“…” </a:t>
            </a:r>
            <a:r>
              <a:rPr lang="en-CA" i="1" dirty="0" smtClean="0"/>
              <a:t>id</a:t>
            </a:r>
            <a:r>
              <a:rPr lang="en-CA" dirty="0" smtClean="0"/>
              <a:t>=“…”&gt;&lt;/a&gt;</a:t>
            </a:r>
          </a:p>
          <a:p>
            <a:pPr marL="0" indent="0">
              <a:buNone/>
            </a:pPr>
            <a:r>
              <a:rPr lang="en-CA" dirty="0" smtClean="0"/>
              <a:t>Common attributes include </a:t>
            </a:r>
            <a:r>
              <a:rPr lang="en-CA" i="1" dirty="0" err="1" smtClean="0"/>
              <a:t>src</a:t>
            </a:r>
            <a:r>
              <a:rPr lang="en-CA" i="1" dirty="0" smtClean="0"/>
              <a:t>, </a:t>
            </a:r>
            <a:r>
              <a:rPr lang="en-CA" i="1" dirty="0" err="1" smtClean="0"/>
              <a:t>href</a:t>
            </a:r>
            <a:r>
              <a:rPr lang="en-CA" i="1" dirty="0" smtClean="0"/>
              <a:t>, class, id, style, name, method, action</a:t>
            </a:r>
            <a:r>
              <a:rPr lang="en-CA" dirty="0" smtClean="0"/>
              <a:t>		(</a:t>
            </a:r>
            <a:r>
              <a:rPr lang="en-CA" dirty="0"/>
              <a:t>hint: know these well for the test</a:t>
            </a:r>
            <a:r>
              <a:rPr lang="en-CA" dirty="0" smtClean="0"/>
              <a:t>)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0707834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CSS</a:t>
            </a:r>
            <a:endParaRPr lang="en-CA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CA" dirty="0" smtClean="0"/>
              <a:t>Styling Web Content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836270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BASIC CONCEPTS</a:t>
            </a:r>
            <a:endParaRPr lang="en-CA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/>
        <p:txBody>
          <a:bodyPr anchor="t" anchorCtr="0">
            <a:normAutofit/>
          </a:bodyPr>
          <a:lstStyle/>
          <a:p>
            <a:r>
              <a:rPr lang="en-CA" dirty="0" smtClean="0"/>
              <a:t>CSS is used to add </a:t>
            </a:r>
            <a:r>
              <a:rPr lang="en-CA" i="1" dirty="0" smtClean="0"/>
              <a:t>style</a:t>
            </a:r>
            <a:r>
              <a:rPr lang="en-CA" dirty="0" smtClean="0"/>
              <a:t> to our HTML</a:t>
            </a:r>
          </a:p>
          <a:p>
            <a:r>
              <a:rPr lang="en-CA" dirty="0" smtClean="0"/>
              <a:t>CSS can be </a:t>
            </a:r>
            <a:r>
              <a:rPr lang="en-CA" i="1" dirty="0" smtClean="0"/>
              <a:t>inline</a:t>
            </a:r>
            <a:r>
              <a:rPr lang="en-CA" dirty="0" smtClean="0"/>
              <a:t> or part of a </a:t>
            </a:r>
            <a:r>
              <a:rPr lang="en-CA" i="1" dirty="0" smtClean="0"/>
              <a:t>stylesheet</a:t>
            </a:r>
          </a:p>
          <a:p>
            <a:r>
              <a:rPr lang="en-CA" dirty="0" smtClean="0"/>
              <a:t>Styles in a stylesheet can be applied using </a:t>
            </a:r>
            <a:r>
              <a:rPr lang="en-CA" i="1" dirty="0" smtClean="0"/>
              <a:t>id</a:t>
            </a:r>
            <a:r>
              <a:rPr lang="en-CA" dirty="0" smtClean="0"/>
              <a:t>s or </a:t>
            </a:r>
            <a:r>
              <a:rPr lang="en-CA" i="1" dirty="0" smtClean="0"/>
              <a:t>class</a:t>
            </a:r>
            <a:r>
              <a:rPr lang="en-CA" dirty="0" smtClean="0"/>
              <a:t>es</a:t>
            </a:r>
          </a:p>
          <a:p>
            <a:r>
              <a:rPr lang="en-CA" dirty="0" smtClean="0"/>
              <a:t>CSS allows you to control things like colors, margins, padding, font face, font style, borders, etc.</a:t>
            </a:r>
          </a:p>
          <a:p>
            <a:r>
              <a:rPr lang="en-CA" dirty="0" smtClean="0"/>
              <a:t>Many items can have the same </a:t>
            </a:r>
            <a:r>
              <a:rPr lang="en-CA" i="1" dirty="0" smtClean="0"/>
              <a:t>class</a:t>
            </a:r>
          </a:p>
          <a:p>
            <a:r>
              <a:rPr lang="en-CA" dirty="0" smtClean="0"/>
              <a:t>Only one item may have the same </a:t>
            </a:r>
            <a:r>
              <a:rPr lang="en-CA" i="1" dirty="0" smtClean="0"/>
              <a:t>id</a:t>
            </a:r>
            <a:r>
              <a:rPr lang="en-CA" dirty="0" smtClean="0"/>
              <a:t/>
            </a:r>
            <a:br>
              <a:rPr lang="en-CA" dirty="0" smtClean="0"/>
            </a:br>
            <a:r>
              <a:rPr lang="en-CA" dirty="0" smtClean="0"/>
              <a:t/>
            </a:r>
            <a:br>
              <a:rPr lang="en-CA" dirty="0" smtClean="0"/>
            </a:br>
            <a:r>
              <a:rPr lang="en-CA" dirty="0" smtClean="0"/>
              <a:t>(hint: know the difference between a </a:t>
            </a:r>
            <a:r>
              <a:rPr lang="en-CA" i="1" dirty="0" smtClean="0"/>
              <a:t>class</a:t>
            </a:r>
            <a:r>
              <a:rPr lang="en-CA" dirty="0" smtClean="0"/>
              <a:t> and an </a:t>
            </a:r>
            <a:r>
              <a:rPr lang="en-CA" i="1" dirty="0" smtClean="0"/>
              <a:t>id</a:t>
            </a:r>
            <a:r>
              <a:rPr lang="en-CA" dirty="0" smtClean="0"/>
              <a:t>)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6188417" y="2228002"/>
            <a:ext cx="5422392" cy="3633047"/>
          </a:xfrm>
        </p:spPr>
        <p:txBody>
          <a:bodyPr anchor="t" anchorCtr="0">
            <a:normAutofit/>
          </a:bodyPr>
          <a:lstStyle/>
          <a:p>
            <a:r>
              <a:rPr lang="en-CA" dirty="0"/>
              <a:t>Inline CSS example:</a:t>
            </a:r>
            <a:br>
              <a:rPr lang="en-CA" dirty="0"/>
            </a:br>
            <a:r>
              <a:rPr lang="en-CA" dirty="0"/>
              <a:t>&lt;p style=“font-weight: bold; color: #ff0000”&gt;&lt;/p&gt;</a:t>
            </a:r>
          </a:p>
          <a:p>
            <a:endParaRPr lang="en-CA" dirty="0" smtClean="0"/>
          </a:p>
          <a:p>
            <a:r>
              <a:rPr lang="en-CA" dirty="0" smtClean="0"/>
              <a:t>Stylesheet </a:t>
            </a:r>
            <a:r>
              <a:rPr lang="en-CA" dirty="0"/>
              <a:t>example:</a:t>
            </a:r>
          </a:p>
          <a:p>
            <a:pPr lvl="1"/>
            <a:r>
              <a:rPr lang="en-CA" dirty="0"/>
              <a:t>(On the HTML page)</a:t>
            </a:r>
            <a:br>
              <a:rPr lang="en-CA" dirty="0"/>
            </a:br>
            <a:r>
              <a:rPr lang="en-CA" dirty="0"/>
              <a:t>&lt;p id=“</a:t>
            </a:r>
            <a:r>
              <a:rPr lang="en-CA" dirty="0" err="1"/>
              <a:t>myStyle</a:t>
            </a:r>
            <a:r>
              <a:rPr lang="en-CA" dirty="0" smtClean="0"/>
              <a:t>” class=“</a:t>
            </a:r>
            <a:r>
              <a:rPr lang="en-CA" dirty="0" err="1" smtClean="0"/>
              <a:t>boldFont</a:t>
            </a:r>
            <a:r>
              <a:rPr lang="en-CA" dirty="0" smtClean="0"/>
              <a:t>”&gt;&lt;/</a:t>
            </a:r>
            <a:r>
              <a:rPr lang="en-CA" dirty="0"/>
              <a:t>p&gt;</a:t>
            </a:r>
          </a:p>
          <a:p>
            <a:pPr lvl="1"/>
            <a:r>
              <a:rPr lang="en-CA" dirty="0"/>
              <a:t>(In the CSS file)</a:t>
            </a:r>
            <a:br>
              <a:rPr lang="en-CA" dirty="0"/>
            </a:br>
            <a:r>
              <a:rPr lang="en-CA" dirty="0"/>
              <a:t>#</a:t>
            </a:r>
            <a:r>
              <a:rPr lang="en-CA" dirty="0" err="1"/>
              <a:t>myStyle</a:t>
            </a:r>
            <a:r>
              <a:rPr lang="en-CA" dirty="0"/>
              <a:t> </a:t>
            </a:r>
            <a:r>
              <a:rPr lang="en-CA" dirty="0" smtClean="0"/>
              <a:t>{ color</a:t>
            </a:r>
            <a:r>
              <a:rPr lang="en-CA" dirty="0"/>
              <a:t>: #ff0000; </a:t>
            </a:r>
            <a:r>
              <a:rPr lang="en-CA" dirty="0" smtClean="0"/>
              <a:t>}</a:t>
            </a:r>
            <a:br>
              <a:rPr lang="en-CA" dirty="0" smtClean="0"/>
            </a:br>
            <a:r>
              <a:rPr lang="en-CA" dirty="0" smtClean="0"/>
              <a:t>.</a:t>
            </a:r>
            <a:r>
              <a:rPr lang="en-CA" dirty="0" err="1" smtClean="0"/>
              <a:t>boldFond</a:t>
            </a:r>
            <a:r>
              <a:rPr lang="en-CA" dirty="0" smtClean="0"/>
              <a:t> { font-weight: bold; }</a:t>
            </a:r>
            <a:endParaRPr lang="en-CA" dirty="0"/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3117477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JAVASCRIPT</a:t>
            </a:r>
            <a:endParaRPr lang="en-CA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CA" dirty="0" smtClean="0"/>
              <a:t>Front-End Programming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38955061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BASIC CONCEPTS</a:t>
            </a:r>
            <a:endParaRPr lang="en-CA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 smtClean="0"/>
              <a:t>Used for front-end programming</a:t>
            </a:r>
          </a:p>
          <a:p>
            <a:r>
              <a:rPr lang="en-CA" dirty="0" smtClean="0"/>
              <a:t>Used to manipulate on-screen HTML</a:t>
            </a:r>
          </a:p>
          <a:p>
            <a:r>
              <a:rPr lang="en-CA" dirty="0" smtClean="0"/>
              <a:t>Used to validate form data </a:t>
            </a:r>
            <a:r>
              <a:rPr lang="en-CA" i="1" dirty="0" smtClean="0"/>
              <a:t>before</a:t>
            </a:r>
            <a:r>
              <a:rPr lang="en-CA" dirty="0" smtClean="0"/>
              <a:t> it is sent to PHP for server-side processing</a:t>
            </a:r>
          </a:p>
          <a:p>
            <a:r>
              <a:rPr lang="en-CA" dirty="0" smtClean="0"/>
              <a:t>Does </a:t>
            </a:r>
            <a:r>
              <a:rPr lang="en-CA" u="sng" dirty="0" smtClean="0"/>
              <a:t>not</a:t>
            </a:r>
            <a:r>
              <a:rPr lang="en-CA" dirty="0" smtClean="0"/>
              <a:t> connect directly to database</a:t>
            </a:r>
          </a:p>
          <a:p>
            <a:r>
              <a:rPr lang="en-CA" dirty="0" smtClean="0"/>
              <a:t>We were specifically using the JQuery library in this class</a:t>
            </a:r>
          </a:p>
          <a:p>
            <a:r>
              <a:rPr lang="en-CA" dirty="0" smtClean="0"/>
              <a:t>JQuery allows us to target HTML elements using same </a:t>
            </a:r>
            <a:r>
              <a:rPr lang="en-CA" i="1" dirty="0" smtClean="0"/>
              <a:t>class</a:t>
            </a:r>
            <a:r>
              <a:rPr lang="en-CA" dirty="0" smtClean="0"/>
              <a:t> and </a:t>
            </a:r>
            <a:r>
              <a:rPr lang="en-CA" i="1" dirty="0" smtClean="0"/>
              <a:t>id</a:t>
            </a:r>
            <a:r>
              <a:rPr lang="en-CA" dirty="0" smtClean="0"/>
              <a:t> syntax as CSS</a:t>
            </a:r>
            <a:br>
              <a:rPr lang="en-CA" dirty="0" smtClean="0"/>
            </a:br>
            <a:r>
              <a:rPr lang="en-CA" dirty="0" smtClean="0"/>
              <a:t/>
            </a:r>
            <a:br>
              <a:rPr lang="en-CA" dirty="0" smtClean="0"/>
            </a:br>
            <a:r>
              <a:rPr lang="en-CA" dirty="0" smtClean="0"/>
              <a:t/>
            </a:r>
            <a:br>
              <a:rPr lang="en-CA" dirty="0" smtClean="0"/>
            </a:br>
            <a:r>
              <a:rPr lang="en-CA" dirty="0" smtClean="0"/>
              <a:t>(hint: understand targeting using </a:t>
            </a:r>
            <a:r>
              <a:rPr lang="en-CA" i="1" dirty="0" smtClean="0"/>
              <a:t>class</a:t>
            </a:r>
            <a:r>
              <a:rPr lang="en-CA" dirty="0" smtClean="0"/>
              <a:t>es and </a:t>
            </a:r>
            <a:r>
              <a:rPr lang="en-CA" i="1" dirty="0" smtClean="0"/>
              <a:t>id</a:t>
            </a:r>
            <a:r>
              <a:rPr lang="en-CA" dirty="0" smtClean="0"/>
              <a:t>s)</a:t>
            </a:r>
          </a:p>
        </p:txBody>
      </p:sp>
    </p:spTree>
    <p:extLst>
      <p:ext uri="{BB962C8B-B14F-4D97-AF65-F5344CB8AC3E}">
        <p14:creationId xmlns:p14="http://schemas.microsoft.com/office/powerpoint/2010/main" val="4023152161"/>
      </p:ext>
    </p:extLst>
  </p:cSld>
  <p:clrMapOvr>
    <a:masterClrMapping/>
  </p:clrMapOvr>
</p:sld>
</file>

<file path=ppt/theme/theme1.xml><?xml version="1.0" encoding="utf-8"?>
<a:theme xmlns:a="http://schemas.openxmlformats.org/drawingml/2006/main" name="Dividend">
  <a:themeElements>
    <a:clrScheme name="Dividend">
      <a:dk1>
        <a:sysClr val="windowText" lastClr="000000"/>
      </a:dk1>
      <a:lt1>
        <a:sysClr val="window" lastClr="FFFFFF"/>
      </a:lt1>
      <a:dk2>
        <a:srgbClr val="3D3D3D"/>
      </a:dk2>
      <a:lt2>
        <a:srgbClr val="EBEBEB"/>
      </a:lt2>
      <a:accent1>
        <a:srgbClr val="4D1434"/>
      </a:accent1>
      <a:accent2>
        <a:srgbClr val="903163"/>
      </a:accent2>
      <a:accent3>
        <a:srgbClr val="B2324B"/>
      </a:accent3>
      <a:accent4>
        <a:srgbClr val="969FA7"/>
      </a:accent4>
      <a:accent5>
        <a:srgbClr val="66B1CE"/>
      </a:accent5>
      <a:accent6>
        <a:srgbClr val="40619D"/>
      </a:accent6>
      <a:hlink>
        <a:srgbClr val="828282"/>
      </a:hlink>
      <a:folHlink>
        <a:srgbClr val="A5A5A5"/>
      </a:folHlink>
    </a:clrScheme>
    <a:fontScheme name="Dividend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vidend" id="{9697A71B-4AB7-4A1A-BD5B-BB2D22835B57}" vid="{C21699FF-00E4-43C8-BBCC-D7E5536C3717}"/>
    </a:ext>
  </a:extLst>
</a:theme>
</file>

<file path=ppt/theme/theme2.xml><?xml version="1.0" encoding="utf-8"?>
<a:theme xmlns:a="http://schemas.openxmlformats.org/drawingml/2006/main" name="1_Dividend">
  <a:themeElements>
    <a:clrScheme name="Dividend">
      <a:dk1>
        <a:sysClr val="windowText" lastClr="000000"/>
      </a:dk1>
      <a:lt1>
        <a:sysClr val="window" lastClr="FFFFFF"/>
      </a:lt1>
      <a:dk2>
        <a:srgbClr val="3D3D3D"/>
      </a:dk2>
      <a:lt2>
        <a:srgbClr val="EBEBEB"/>
      </a:lt2>
      <a:accent1>
        <a:srgbClr val="1A3260"/>
      </a:accent1>
      <a:accent2>
        <a:srgbClr val="4590B8"/>
      </a:accent2>
      <a:accent3>
        <a:srgbClr val="45CBE8"/>
      </a:accent3>
      <a:accent4>
        <a:srgbClr val="969FA7"/>
      </a:accent4>
      <a:accent5>
        <a:srgbClr val="A2C777"/>
      </a:accent5>
      <a:accent6>
        <a:srgbClr val="42955F"/>
      </a:accent6>
      <a:hlink>
        <a:srgbClr val="828282"/>
      </a:hlink>
      <a:folHlink>
        <a:srgbClr val="A5A5A5"/>
      </a:folHlink>
    </a:clrScheme>
    <a:fontScheme name="Dividend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vidend" id="{9697A71B-4AB7-4A1A-BD5B-BB2D22835B57}" vid="{66F1C100-1D2B-4BEA-AD01-C4F230B3B965}"/>
    </a:ext>
  </a:extLst>
</a:theme>
</file>

<file path=ppt/theme/theme3.xml><?xml version="1.0" encoding="utf-8"?>
<a:theme xmlns:a="http://schemas.openxmlformats.org/drawingml/2006/main" name="2_Dividend">
  <a:themeElements>
    <a:clrScheme name="Dividend">
      <a:dk1>
        <a:sysClr val="windowText" lastClr="000000"/>
      </a:dk1>
      <a:lt1>
        <a:sysClr val="window" lastClr="FFFFFF"/>
      </a:lt1>
      <a:dk2>
        <a:srgbClr val="3D3D3D"/>
      </a:dk2>
      <a:lt2>
        <a:srgbClr val="EBEBEB"/>
      </a:lt2>
      <a:accent1>
        <a:srgbClr val="366658"/>
      </a:accent1>
      <a:accent2>
        <a:srgbClr val="8CB64A"/>
      </a:accent2>
      <a:accent3>
        <a:srgbClr val="88D5A9"/>
      </a:accent3>
      <a:accent4>
        <a:srgbClr val="969FA7"/>
      </a:accent4>
      <a:accent5>
        <a:srgbClr val="E8A844"/>
      </a:accent5>
      <a:accent6>
        <a:srgbClr val="A1561F"/>
      </a:accent6>
      <a:hlink>
        <a:srgbClr val="828282"/>
      </a:hlink>
      <a:folHlink>
        <a:srgbClr val="A5A5A5"/>
      </a:folHlink>
    </a:clrScheme>
    <a:fontScheme name="Dividend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vidend" id="{9697A71B-4AB7-4A1A-BD5B-BB2D22835B57}" vid="{4BEC0EAF-CF86-4D49-B83B-56CC62D3CFF1}"/>
    </a:ext>
  </a:extLst>
</a:theme>
</file>

<file path=ppt/theme/theme4.xml><?xml version="1.0" encoding="utf-8"?>
<a:theme xmlns:a="http://schemas.openxmlformats.org/drawingml/2006/main" name="3_Dividend">
  <a:themeElements>
    <a:clrScheme name="Dividend">
      <a:dk1>
        <a:sysClr val="windowText" lastClr="000000"/>
      </a:dk1>
      <a:lt1>
        <a:sysClr val="window" lastClr="FFFFFF"/>
      </a:lt1>
      <a:dk2>
        <a:srgbClr val="3D3D3D"/>
      </a:dk2>
      <a:lt2>
        <a:srgbClr val="EBEBEB"/>
      </a:lt2>
      <a:accent1>
        <a:srgbClr val="465359"/>
      </a:accent1>
      <a:accent2>
        <a:srgbClr val="ED8428"/>
      </a:accent2>
      <a:accent3>
        <a:srgbClr val="E6C46D"/>
      </a:accent3>
      <a:accent4>
        <a:srgbClr val="969FA7"/>
      </a:accent4>
      <a:accent5>
        <a:srgbClr val="A9C37C"/>
      </a:accent5>
      <a:accent6>
        <a:srgbClr val="5A8071"/>
      </a:accent6>
      <a:hlink>
        <a:srgbClr val="828282"/>
      </a:hlink>
      <a:folHlink>
        <a:srgbClr val="A5A5A5"/>
      </a:folHlink>
    </a:clrScheme>
    <a:fontScheme name="Dividend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vidend" id="{9697A71B-4AB7-4A1A-BD5B-BB2D22835B57}" vid="{5D8C9649-FBE1-4B5B-8258-8A170F9843AD}"/>
    </a:ext>
  </a:extLst>
</a:theme>
</file>

<file path=ppt/theme/themeOverride1.xml><?xml version="1.0" encoding="utf-8"?>
<a:themeOverride xmlns:a="http://schemas.openxmlformats.org/drawingml/2006/main">
  <a:clrScheme name="Slipstream">
    <a:dk1>
      <a:sysClr val="windowText" lastClr="000000"/>
    </a:dk1>
    <a:lt1>
      <a:sysClr val="window" lastClr="FFFFFF"/>
    </a:lt1>
    <a:dk2>
      <a:srgbClr val="212745"/>
    </a:dk2>
    <a:lt2>
      <a:srgbClr val="B4DCFA"/>
    </a:lt2>
    <a:accent1>
      <a:srgbClr val="4E67C8"/>
    </a:accent1>
    <a:accent2>
      <a:srgbClr val="5ECCF3"/>
    </a:accent2>
    <a:accent3>
      <a:srgbClr val="A7EA52"/>
    </a:accent3>
    <a:accent4>
      <a:srgbClr val="5DCEAF"/>
    </a:accent4>
    <a:accent5>
      <a:srgbClr val="FF8021"/>
    </a:accent5>
    <a:accent6>
      <a:srgbClr val="F14124"/>
    </a:accent6>
    <a:hlink>
      <a:srgbClr val="56C7AA"/>
    </a:hlink>
    <a:folHlink>
      <a:srgbClr val="59A8D1"/>
    </a:folHlink>
  </a:clrScheme>
</a:themeOverride>
</file>

<file path=ppt/theme/themeOverride2.xml><?xml version="1.0" encoding="utf-8"?>
<a:themeOverride xmlns:a="http://schemas.openxmlformats.org/drawingml/2006/main">
  <a:clrScheme name="Slipstream">
    <a:dk1>
      <a:sysClr val="windowText" lastClr="000000"/>
    </a:dk1>
    <a:lt1>
      <a:sysClr val="window" lastClr="FFFFFF"/>
    </a:lt1>
    <a:dk2>
      <a:srgbClr val="212745"/>
    </a:dk2>
    <a:lt2>
      <a:srgbClr val="B4DCFA"/>
    </a:lt2>
    <a:accent1>
      <a:srgbClr val="4E67C8"/>
    </a:accent1>
    <a:accent2>
      <a:srgbClr val="5ECCF3"/>
    </a:accent2>
    <a:accent3>
      <a:srgbClr val="A7EA52"/>
    </a:accent3>
    <a:accent4>
      <a:srgbClr val="5DCEAF"/>
    </a:accent4>
    <a:accent5>
      <a:srgbClr val="FF8021"/>
    </a:accent5>
    <a:accent6>
      <a:srgbClr val="F14124"/>
    </a:accent6>
    <a:hlink>
      <a:srgbClr val="56C7AA"/>
    </a:hlink>
    <a:folHlink>
      <a:srgbClr val="59A8D1"/>
    </a:folHlink>
  </a:clrScheme>
</a:themeOverride>
</file>

<file path=ppt/theme/themeOverride3.xml><?xml version="1.0" encoding="utf-8"?>
<a:themeOverride xmlns:a="http://schemas.openxmlformats.org/drawingml/2006/main">
  <a:clrScheme name="Slipstream">
    <a:dk1>
      <a:sysClr val="windowText" lastClr="000000"/>
    </a:dk1>
    <a:lt1>
      <a:sysClr val="window" lastClr="FFFFFF"/>
    </a:lt1>
    <a:dk2>
      <a:srgbClr val="212745"/>
    </a:dk2>
    <a:lt2>
      <a:srgbClr val="B4DCFA"/>
    </a:lt2>
    <a:accent1>
      <a:srgbClr val="4E67C8"/>
    </a:accent1>
    <a:accent2>
      <a:srgbClr val="5ECCF3"/>
    </a:accent2>
    <a:accent3>
      <a:srgbClr val="A7EA52"/>
    </a:accent3>
    <a:accent4>
      <a:srgbClr val="5DCEAF"/>
    </a:accent4>
    <a:accent5>
      <a:srgbClr val="FF8021"/>
    </a:accent5>
    <a:accent6>
      <a:srgbClr val="F14124"/>
    </a:accent6>
    <a:hlink>
      <a:srgbClr val="56C7AA"/>
    </a:hlink>
    <a:folHlink>
      <a:srgbClr val="59A8D1"/>
    </a:folHlink>
  </a:clrScheme>
</a:themeOverride>
</file>

<file path=ppt/theme/themeOverride4.xml><?xml version="1.0" encoding="utf-8"?>
<a:themeOverride xmlns:a="http://schemas.openxmlformats.org/drawingml/2006/main">
  <a:clrScheme name="Orange Red">
    <a:dk1>
      <a:sysClr val="windowText" lastClr="000000"/>
    </a:dk1>
    <a:lt1>
      <a:sysClr val="window" lastClr="FFFFFF"/>
    </a:lt1>
    <a:dk2>
      <a:srgbClr val="696464"/>
    </a:dk2>
    <a:lt2>
      <a:srgbClr val="E9E5DC"/>
    </a:lt2>
    <a:accent1>
      <a:srgbClr val="D34817"/>
    </a:accent1>
    <a:accent2>
      <a:srgbClr val="9B2D1F"/>
    </a:accent2>
    <a:accent3>
      <a:srgbClr val="A28E6A"/>
    </a:accent3>
    <a:accent4>
      <a:srgbClr val="956251"/>
    </a:accent4>
    <a:accent5>
      <a:srgbClr val="918485"/>
    </a:accent5>
    <a:accent6>
      <a:srgbClr val="855D5D"/>
    </a:accent6>
    <a:hlink>
      <a:srgbClr val="CC9900"/>
    </a:hlink>
    <a:folHlink>
      <a:srgbClr val="96A9A9"/>
    </a:folHlink>
  </a:clrScheme>
</a:themeOverride>
</file>

<file path=ppt/theme/themeOverride5.xml><?xml version="1.0" encoding="utf-8"?>
<a:themeOverride xmlns:a="http://schemas.openxmlformats.org/drawingml/2006/main">
  <a:clrScheme name="Orange Red">
    <a:dk1>
      <a:sysClr val="windowText" lastClr="000000"/>
    </a:dk1>
    <a:lt1>
      <a:sysClr val="window" lastClr="FFFFFF"/>
    </a:lt1>
    <a:dk2>
      <a:srgbClr val="696464"/>
    </a:dk2>
    <a:lt2>
      <a:srgbClr val="E9E5DC"/>
    </a:lt2>
    <a:accent1>
      <a:srgbClr val="D34817"/>
    </a:accent1>
    <a:accent2>
      <a:srgbClr val="9B2D1F"/>
    </a:accent2>
    <a:accent3>
      <a:srgbClr val="A28E6A"/>
    </a:accent3>
    <a:accent4>
      <a:srgbClr val="956251"/>
    </a:accent4>
    <a:accent5>
      <a:srgbClr val="918485"/>
    </a:accent5>
    <a:accent6>
      <a:srgbClr val="855D5D"/>
    </a:accent6>
    <a:hlink>
      <a:srgbClr val="CC9900"/>
    </a:hlink>
    <a:folHlink>
      <a:srgbClr val="96A9A9"/>
    </a:folHlink>
  </a:clrScheme>
</a:themeOverride>
</file>

<file path=ppt/theme/themeOverride6.xml><?xml version="1.0" encoding="utf-8"?>
<a:themeOverride xmlns:a="http://schemas.openxmlformats.org/drawingml/2006/main">
  <a:clrScheme name="Orange Red">
    <a:dk1>
      <a:sysClr val="windowText" lastClr="000000"/>
    </a:dk1>
    <a:lt1>
      <a:sysClr val="window" lastClr="FFFFFF"/>
    </a:lt1>
    <a:dk2>
      <a:srgbClr val="696464"/>
    </a:dk2>
    <a:lt2>
      <a:srgbClr val="E9E5DC"/>
    </a:lt2>
    <a:accent1>
      <a:srgbClr val="D34817"/>
    </a:accent1>
    <a:accent2>
      <a:srgbClr val="9B2D1F"/>
    </a:accent2>
    <a:accent3>
      <a:srgbClr val="A28E6A"/>
    </a:accent3>
    <a:accent4>
      <a:srgbClr val="956251"/>
    </a:accent4>
    <a:accent5>
      <a:srgbClr val="918485"/>
    </a:accent5>
    <a:accent6>
      <a:srgbClr val="855D5D"/>
    </a:accent6>
    <a:hlink>
      <a:srgbClr val="CC9900"/>
    </a:hlink>
    <a:folHlink>
      <a:srgbClr val="96A9A9"/>
    </a:folHlink>
  </a:clrScheme>
</a:themeOverride>
</file>

<file path=ppt/theme/themeOverride7.xml><?xml version="1.0" encoding="utf-8"?>
<a:themeOverride xmlns:a="http://schemas.openxmlformats.org/drawingml/2006/main">
  <a:clrScheme name="Violet II">
    <a:dk1>
      <a:sysClr val="windowText" lastClr="000000"/>
    </a:dk1>
    <a:lt1>
      <a:sysClr val="window" lastClr="FFFFFF"/>
    </a:lt1>
    <a:dk2>
      <a:srgbClr val="632E62"/>
    </a:dk2>
    <a:lt2>
      <a:srgbClr val="EAE5EB"/>
    </a:lt2>
    <a:accent1>
      <a:srgbClr val="92278F"/>
    </a:accent1>
    <a:accent2>
      <a:srgbClr val="9B57D3"/>
    </a:accent2>
    <a:accent3>
      <a:srgbClr val="755DD9"/>
    </a:accent3>
    <a:accent4>
      <a:srgbClr val="665EB8"/>
    </a:accent4>
    <a:accent5>
      <a:srgbClr val="45A5ED"/>
    </a:accent5>
    <a:accent6>
      <a:srgbClr val="5982DB"/>
    </a:accent6>
    <a:hlink>
      <a:srgbClr val="0066FF"/>
    </a:hlink>
    <a:folHlink>
      <a:srgbClr val="666699"/>
    </a:folHlink>
  </a:clrScheme>
</a:themeOverride>
</file>

<file path=ppt/theme/themeOverride8.xml><?xml version="1.0" encoding="utf-8"?>
<a:themeOverride xmlns:a="http://schemas.openxmlformats.org/drawingml/2006/main">
  <a:clrScheme name="Violet II">
    <a:dk1>
      <a:sysClr val="windowText" lastClr="000000"/>
    </a:dk1>
    <a:lt1>
      <a:sysClr val="window" lastClr="FFFFFF"/>
    </a:lt1>
    <a:dk2>
      <a:srgbClr val="632E62"/>
    </a:dk2>
    <a:lt2>
      <a:srgbClr val="EAE5EB"/>
    </a:lt2>
    <a:accent1>
      <a:srgbClr val="92278F"/>
    </a:accent1>
    <a:accent2>
      <a:srgbClr val="9B57D3"/>
    </a:accent2>
    <a:accent3>
      <a:srgbClr val="755DD9"/>
    </a:accent3>
    <a:accent4>
      <a:srgbClr val="665EB8"/>
    </a:accent4>
    <a:accent5>
      <a:srgbClr val="45A5ED"/>
    </a:accent5>
    <a:accent6>
      <a:srgbClr val="5982DB"/>
    </a:accent6>
    <a:hlink>
      <a:srgbClr val="0066FF"/>
    </a:hlink>
    <a:folHlink>
      <a:srgbClr val="666699"/>
    </a:folHlink>
  </a:clrScheme>
</a:themeOverride>
</file>

<file path=ppt/theme/themeOverride9.xml><?xml version="1.0" encoding="utf-8"?>
<a:themeOverride xmlns:a="http://schemas.openxmlformats.org/drawingml/2006/main">
  <a:clrScheme name="Violet II">
    <a:dk1>
      <a:sysClr val="windowText" lastClr="000000"/>
    </a:dk1>
    <a:lt1>
      <a:sysClr val="window" lastClr="FFFFFF"/>
    </a:lt1>
    <a:dk2>
      <a:srgbClr val="632E62"/>
    </a:dk2>
    <a:lt2>
      <a:srgbClr val="EAE5EB"/>
    </a:lt2>
    <a:accent1>
      <a:srgbClr val="92278F"/>
    </a:accent1>
    <a:accent2>
      <a:srgbClr val="9B57D3"/>
    </a:accent2>
    <a:accent3>
      <a:srgbClr val="755DD9"/>
    </a:accent3>
    <a:accent4>
      <a:srgbClr val="665EB8"/>
    </a:accent4>
    <a:accent5>
      <a:srgbClr val="45A5ED"/>
    </a:accent5>
    <a:accent6>
      <a:srgbClr val="5982DB"/>
    </a:accent6>
    <a:hlink>
      <a:srgbClr val="0066FF"/>
    </a:hlink>
    <a:folHlink>
      <a:srgbClr val="666699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TM03457464[[fn=Dividend]]</Template>
  <TotalTime>91</TotalTime>
  <Words>482</Words>
  <Application>Microsoft Office PowerPoint</Application>
  <PresentationFormat>Widescreen</PresentationFormat>
  <Paragraphs>113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18</vt:i4>
      </vt:variant>
    </vt:vector>
  </HeadingPairs>
  <TitlesOfParts>
    <vt:vector size="24" baseType="lpstr">
      <vt:lpstr>Gill Sans MT</vt:lpstr>
      <vt:lpstr>Wingdings 2</vt:lpstr>
      <vt:lpstr>Dividend</vt:lpstr>
      <vt:lpstr>1_Dividend</vt:lpstr>
      <vt:lpstr>2_Dividend</vt:lpstr>
      <vt:lpstr>3_Dividend</vt:lpstr>
      <vt:lpstr>END OF  YEAR REVIEW</vt:lpstr>
      <vt:lpstr>HTML</vt:lpstr>
      <vt:lpstr>Basic Tags</vt:lpstr>
      <vt:lpstr>BASIC CONCEPTS</vt:lpstr>
      <vt:lpstr>Remember!</vt:lpstr>
      <vt:lpstr>CSS</vt:lpstr>
      <vt:lpstr>BASIC CONCEPTS</vt:lpstr>
      <vt:lpstr>JAVASCRIPT</vt:lpstr>
      <vt:lpstr>BASIC CONCEPTS</vt:lpstr>
      <vt:lpstr>PHP</vt:lpstr>
      <vt:lpstr>BASIC COMMANDS</vt:lpstr>
      <vt:lpstr>BASIC CONCEPTS</vt:lpstr>
      <vt:lpstr>Database</vt:lpstr>
      <vt:lpstr>BASIC CONCEPTS</vt:lpstr>
      <vt:lpstr>QUERY Examples</vt:lpstr>
      <vt:lpstr>Putting it all together</vt:lpstr>
      <vt:lpstr>FORMS Example</vt:lpstr>
      <vt:lpstr>DATABASE EXAMPLE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END OF  YEAR REVIEW</dc:title>
  <dc:creator>Sheldon Poon</dc:creator>
  <cp:lastModifiedBy>Sheldon Poon</cp:lastModifiedBy>
  <cp:revision>11</cp:revision>
  <dcterms:created xsi:type="dcterms:W3CDTF">2016-05-26T03:10:05Z</dcterms:created>
  <dcterms:modified xsi:type="dcterms:W3CDTF">2016-05-26T04:41:24Z</dcterms:modified>
</cp:coreProperties>
</file>