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60" r:id="rId5"/>
    <p:sldId id="259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13" autoAdjust="0"/>
    <p:restoredTop sz="94660"/>
  </p:normalViewPr>
  <p:slideViewPr>
    <p:cSldViewPr snapToGrid="0">
      <p:cViewPr varScale="1">
        <p:scale>
          <a:sx n="79" d="100"/>
          <a:sy n="79" d="100"/>
        </p:scale>
        <p:origin x="16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95269" y="1122363"/>
            <a:ext cx="9001462" cy="2387600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95269" y="3602038"/>
            <a:ext cx="9001462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2/25/2016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806" y="4289372"/>
            <a:ext cx="10367564" cy="819355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13806" y="621321"/>
            <a:ext cx="10367564" cy="3379735"/>
          </a:xfrm>
          <a:noFill/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5108728"/>
            <a:ext cx="10365998" cy="682472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2/25/2016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3424859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4204820"/>
            <a:ext cx="10353761" cy="1592186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2/25/2016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426812"/>
          </a:xfrm>
        </p:spPr>
        <p:txBody>
          <a:bodyPr anchor="t">
            <a:normAutofit/>
          </a:bodyPr>
          <a:lstStyle>
            <a:lvl1pPr marL="0" indent="0" algn="r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204821"/>
            <a:ext cx="10353762" cy="1586380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2/25/2016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836612" y="73524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0657956" y="297209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806" y="2126942"/>
            <a:ext cx="10355327" cy="25118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650556"/>
            <a:ext cx="10353763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2/25/2016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94" y="609600"/>
            <a:ext cx="10353762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94" y="2088319"/>
            <a:ext cx="3298956" cy="823305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94" y="2911624"/>
            <a:ext cx="3298956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4878" y="2088320"/>
            <a:ext cx="3298558" cy="823304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4878" y="2911624"/>
            <a:ext cx="3299821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088320"/>
            <a:ext cx="3291211" cy="823304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6346" y="2911624"/>
            <a:ext cx="3291211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2/25/2016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95" y="4195899"/>
            <a:ext cx="3298955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092020" y="2298987"/>
            <a:ext cx="2940050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95" y="4772161"/>
            <a:ext cx="3298955" cy="101903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01" y="4195899"/>
            <a:ext cx="3298983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568996" y="2298987"/>
            <a:ext cx="2930525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72160"/>
            <a:ext cx="3300336" cy="101903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423" y="4195899"/>
            <a:ext cx="3289900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52803" y="2298987"/>
            <a:ext cx="2932113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298" y="4772161"/>
            <a:ext cx="3294258" cy="1019037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2/25/2016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2/25/2016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599"/>
            <a:ext cx="2542657" cy="518160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3794" y="609599"/>
            <a:ext cx="7658705" cy="5181601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2/25/2016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2/25/2016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9244" y="657226"/>
            <a:ext cx="9733512" cy="2852737"/>
          </a:xfrm>
        </p:spPr>
        <p:txBody>
          <a:bodyPr anchor="b">
            <a:normAutofit/>
          </a:bodyPr>
          <a:lstStyle>
            <a:lvl1pPr>
              <a:defRPr sz="3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29244" y="3602038"/>
            <a:ext cx="9733512" cy="1500187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2/25/2016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6321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3795" y="2088319"/>
            <a:ext cx="5106004" cy="3702881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3403" y="2088319"/>
            <a:ext cx="5094154" cy="3702881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2/25/2016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804" y="2088320"/>
            <a:ext cx="4879199" cy="82391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13795" y="2912232"/>
            <a:ext cx="5107208" cy="287896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2003" y="2088320"/>
            <a:ext cx="4865554" cy="82391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912232"/>
            <a:ext cx="5095357" cy="287896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2/25/2016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2/25/2016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2/25/2016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7228" y="609600"/>
            <a:ext cx="3932237" cy="2362200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78064" y="609600"/>
            <a:ext cx="6189492" cy="5181600"/>
          </a:xfrm>
        </p:spPr>
        <p:txBody>
          <a:bodyPr anchor="ctr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7228" y="2971800"/>
            <a:ext cx="3932237" cy="2819399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2/25/2016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7227" y="609600"/>
            <a:ext cx="5929773" cy="2362200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4" y="758881"/>
            <a:ext cx="3255356" cy="4883038"/>
          </a:xfrm>
          <a:noFill/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971800"/>
            <a:ext cx="5934950" cy="28194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2/25/2016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632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95" y="2096064"/>
            <a:ext cx="10353762" cy="36951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6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2/25/2016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94" y="5883275"/>
            <a:ext cx="66728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5354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400" b="1" i="0" kern="1200" cap="all">
          <a:solidFill>
            <a:schemeClr val="tx1"/>
          </a:solidFill>
          <a:effectLst>
            <a:outerShdw blurRad="50800" dist="63500" dir="2700000" algn="tl" rotWithShape="0">
              <a:srgbClr val="000000">
                <a:alpha val="48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95269" y="1122362"/>
            <a:ext cx="9001462" cy="4717605"/>
          </a:xfrm>
        </p:spPr>
        <p:txBody>
          <a:bodyPr anchor="ctr"/>
          <a:lstStyle/>
          <a:p>
            <a:r>
              <a:rPr lang="en-CA" dirty="0" smtClean="0"/>
              <a:t>Is Facebook Evil?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7360553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95269" y="243840"/>
            <a:ext cx="9001462" cy="6352031"/>
          </a:xfrm>
        </p:spPr>
        <p:txBody>
          <a:bodyPr anchor="ctr"/>
          <a:lstStyle/>
          <a:p>
            <a:r>
              <a:rPr lang="en-CA" dirty="0" smtClean="0"/>
              <a:t>Is There Anything Wrong With What Facebook Did?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2632458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95269" y="243841"/>
            <a:ext cx="9001462" cy="3047999"/>
          </a:xfrm>
        </p:spPr>
        <p:txBody>
          <a:bodyPr anchor="b"/>
          <a:lstStyle/>
          <a:p>
            <a:r>
              <a:rPr lang="en-CA" dirty="0" smtClean="0"/>
              <a:t>Informed Consent</a:t>
            </a:r>
            <a:endParaRPr lang="en-CA" dirty="0"/>
          </a:p>
        </p:txBody>
      </p:sp>
      <p:sp>
        <p:nvSpPr>
          <p:cNvPr id="3" name="TextBox 2"/>
          <p:cNvSpPr txBox="1"/>
          <p:nvPr/>
        </p:nvSpPr>
        <p:spPr>
          <a:xfrm>
            <a:off x="3614002" y="3608832"/>
            <a:ext cx="4963995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/>
              <a:t>permission granted in the knowledge of the possible consequences, typically that which is given by a patient to a doctor for treatment with full knowledge of the possible risks and benefits.</a:t>
            </a:r>
          </a:p>
        </p:txBody>
      </p:sp>
    </p:spTree>
    <p:extLst>
      <p:ext uri="{BB962C8B-B14F-4D97-AF65-F5344CB8AC3E}">
        <p14:creationId xmlns:p14="http://schemas.microsoft.com/office/powerpoint/2010/main" val="8597859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95269" y="243841"/>
            <a:ext cx="9001462" cy="3047999"/>
          </a:xfrm>
        </p:spPr>
        <p:txBody>
          <a:bodyPr anchor="b"/>
          <a:lstStyle/>
          <a:p>
            <a:r>
              <a:rPr lang="en-CA" dirty="0" smtClean="0"/>
              <a:t>Privacy</a:t>
            </a:r>
            <a:endParaRPr lang="en-CA" dirty="0"/>
          </a:p>
        </p:txBody>
      </p:sp>
      <p:sp>
        <p:nvSpPr>
          <p:cNvPr id="3" name="TextBox 2"/>
          <p:cNvSpPr txBox="1"/>
          <p:nvPr/>
        </p:nvSpPr>
        <p:spPr>
          <a:xfrm>
            <a:off x="3614002" y="3608832"/>
            <a:ext cx="496399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i="1" dirty="0"/>
              <a:t>noun</a:t>
            </a:r>
            <a:endParaRPr lang="en-CA" dirty="0"/>
          </a:p>
          <a:p>
            <a:pPr marL="108000"/>
            <a:r>
              <a:rPr lang="en-CA" dirty="0"/>
              <a:t>the state or condition of being free from being observed or disturbed by other people.</a:t>
            </a:r>
          </a:p>
        </p:txBody>
      </p:sp>
    </p:spTree>
    <p:extLst>
      <p:ext uri="{BB962C8B-B14F-4D97-AF65-F5344CB8AC3E}">
        <p14:creationId xmlns:p14="http://schemas.microsoft.com/office/powerpoint/2010/main" val="11104176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95269" y="243841"/>
            <a:ext cx="9001462" cy="3047999"/>
          </a:xfrm>
        </p:spPr>
        <p:txBody>
          <a:bodyPr anchor="b"/>
          <a:lstStyle/>
          <a:p>
            <a:r>
              <a:rPr lang="en-CA" dirty="0" smtClean="0"/>
              <a:t>Other Questionable Activities</a:t>
            </a:r>
            <a:endParaRPr lang="en-CA" dirty="0"/>
          </a:p>
        </p:txBody>
      </p:sp>
      <p:sp>
        <p:nvSpPr>
          <p:cNvPr id="3" name="TextBox 2"/>
          <p:cNvSpPr txBox="1"/>
          <p:nvPr/>
        </p:nvSpPr>
        <p:spPr>
          <a:xfrm>
            <a:off x="3471209" y="3608832"/>
            <a:ext cx="52495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i="1" dirty="0" smtClean="0"/>
              <a:t>What else is Facebook testing on their user base?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2569843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95269" y="243840"/>
            <a:ext cx="9001462" cy="6352031"/>
          </a:xfrm>
        </p:spPr>
        <p:txBody>
          <a:bodyPr anchor="ctr"/>
          <a:lstStyle/>
          <a:p>
            <a:r>
              <a:rPr lang="en-CA" dirty="0" smtClean="0"/>
              <a:t>What Makes A Company Evil?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5413178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95269" y="1122362"/>
            <a:ext cx="9001462" cy="4717605"/>
          </a:xfrm>
        </p:spPr>
        <p:txBody>
          <a:bodyPr anchor="ctr"/>
          <a:lstStyle/>
          <a:p>
            <a:r>
              <a:rPr lang="en-CA" dirty="0" smtClean="0"/>
              <a:t>Is Facebook Evil?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4885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Mark Zuckerberg</a:t>
            </a:r>
            <a:endParaRPr lang="en-CA" dirty="0"/>
          </a:p>
        </p:txBody>
      </p:sp>
      <p:pic>
        <p:nvPicPr>
          <p:cNvPr id="1026" name="Picture 2" descr="http://images.dailytech.com/nimage/zuckerberg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8459" y="2132076"/>
            <a:ext cx="6570133" cy="3695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7303008" y="2132076"/>
            <a:ext cx="3852672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spcAft>
                <a:spcPts val="2400"/>
              </a:spcAft>
              <a:buFont typeface="Arial" panose="020B0604020202020204" pitchFamily="34" charset="0"/>
              <a:buChar char="•"/>
            </a:pPr>
            <a:r>
              <a:rPr lang="en-CA" dirty="0" smtClean="0"/>
              <a:t>Started programming before he was a teenager</a:t>
            </a:r>
          </a:p>
          <a:p>
            <a:pPr marL="285750" indent="-285750">
              <a:spcAft>
                <a:spcPts val="2400"/>
              </a:spcAft>
              <a:buFont typeface="Arial" panose="020B0604020202020204" pitchFamily="34" charset="0"/>
              <a:buChar char="•"/>
            </a:pPr>
            <a:r>
              <a:rPr lang="en-CA" dirty="0" smtClean="0"/>
              <a:t>Current age: 31</a:t>
            </a:r>
          </a:p>
          <a:p>
            <a:pPr marL="285750" indent="-285750">
              <a:spcAft>
                <a:spcPts val="2400"/>
              </a:spcAft>
              <a:buFont typeface="Arial" panose="020B0604020202020204" pitchFamily="34" charset="0"/>
              <a:buChar char="•"/>
            </a:pPr>
            <a:r>
              <a:rPr lang="en-CA" dirty="0" smtClean="0"/>
              <a:t>Built Facebook while studying at Harvard</a:t>
            </a:r>
          </a:p>
          <a:p>
            <a:pPr marL="285750" indent="-285750">
              <a:spcAft>
                <a:spcPts val="2400"/>
              </a:spcAft>
              <a:buFont typeface="Arial" panose="020B0604020202020204" pitchFamily="34" charset="0"/>
              <a:buChar char="•"/>
            </a:pPr>
            <a:r>
              <a:rPr lang="en-CA" dirty="0" smtClean="0"/>
              <a:t>Mark never intended to drop out and would have likely ended up working at Microsoft</a:t>
            </a:r>
          </a:p>
          <a:p>
            <a:pPr marL="285750" indent="-285750">
              <a:spcAft>
                <a:spcPts val="2400"/>
              </a:spcAft>
              <a:buFont typeface="Arial" panose="020B0604020202020204" pitchFamily="34" charset="0"/>
              <a:buChar char="•"/>
            </a:pPr>
            <a:r>
              <a:rPr lang="en-CA" dirty="0" smtClean="0"/>
              <a:t>… but ended up dropping out at age 20</a:t>
            </a:r>
          </a:p>
        </p:txBody>
      </p:sp>
    </p:spTree>
    <p:extLst>
      <p:ext uri="{BB962C8B-B14F-4D97-AF65-F5344CB8AC3E}">
        <p14:creationId xmlns:p14="http://schemas.microsoft.com/office/powerpoint/2010/main" val="22948904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Mark Zuckerberg</a:t>
            </a:r>
            <a:endParaRPr lang="en-CA" dirty="0"/>
          </a:p>
        </p:txBody>
      </p:sp>
      <p:pic>
        <p:nvPicPr>
          <p:cNvPr id="1026" name="Picture 2" descr="http://images.dailytech.com/nimage/zuckerberg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8459" y="2132076"/>
            <a:ext cx="6570133" cy="3695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7303008" y="2132076"/>
            <a:ext cx="3852672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spcAft>
                <a:spcPts val="2400"/>
              </a:spcAft>
              <a:buFont typeface="Arial" panose="020B0604020202020204" pitchFamily="34" charset="0"/>
              <a:buChar char="•"/>
            </a:pPr>
            <a:r>
              <a:rPr lang="en-CA" dirty="0" smtClean="0"/>
              <a:t>Facebook is currently worth $46 Billion</a:t>
            </a:r>
          </a:p>
          <a:p>
            <a:pPr marL="285750" indent="-285750">
              <a:spcAft>
                <a:spcPts val="2400"/>
              </a:spcAft>
              <a:buFont typeface="Arial" panose="020B0604020202020204" pitchFamily="34" charset="0"/>
              <a:buChar char="•"/>
            </a:pPr>
            <a:r>
              <a:rPr lang="en-CA" dirty="0" smtClean="0"/>
              <a:t>Mark and his wife pledge to donate the majority of their </a:t>
            </a:r>
            <a:r>
              <a:rPr lang="en-CA" dirty="0"/>
              <a:t>wealth towards "advancing human potential and promoting </a:t>
            </a:r>
            <a:r>
              <a:rPr lang="en-CA" dirty="0" smtClean="0"/>
              <a:t>equality“</a:t>
            </a:r>
          </a:p>
          <a:p>
            <a:pPr marL="285750" indent="-285750">
              <a:spcAft>
                <a:spcPts val="2400"/>
              </a:spcAft>
              <a:buFont typeface="Arial" panose="020B0604020202020204" pitchFamily="34" charset="0"/>
              <a:buChar char="•"/>
            </a:pPr>
            <a:r>
              <a:rPr lang="en-CA" dirty="0"/>
              <a:t>on Dec 1, </a:t>
            </a:r>
            <a:r>
              <a:rPr lang="en-CA" dirty="0" smtClean="0"/>
              <a:t>2015 Mark and his wife </a:t>
            </a:r>
            <a:r>
              <a:rPr lang="en-CA" dirty="0"/>
              <a:t>announced that they would donate 99% of their </a:t>
            </a:r>
            <a:r>
              <a:rPr lang="en-CA" dirty="0" smtClean="0"/>
              <a:t>Facebook </a:t>
            </a:r>
            <a:r>
              <a:rPr lang="en-CA" dirty="0"/>
              <a:t>shares to the Chan Zuckerberg Initiative</a:t>
            </a:r>
          </a:p>
        </p:txBody>
      </p:sp>
    </p:spTree>
    <p:extLst>
      <p:ext uri="{BB962C8B-B14F-4D97-AF65-F5344CB8AC3E}">
        <p14:creationId xmlns:p14="http://schemas.microsoft.com/office/powerpoint/2010/main" val="8467778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95269" y="243840"/>
            <a:ext cx="9001462" cy="6352031"/>
          </a:xfrm>
        </p:spPr>
        <p:txBody>
          <a:bodyPr anchor="ctr"/>
          <a:lstStyle/>
          <a:p>
            <a:r>
              <a:rPr lang="en-CA" dirty="0" smtClean="0"/>
              <a:t>What Makes A Company Evil?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1833511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Internet.org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spcAft>
                <a:spcPts val="2400"/>
              </a:spcAft>
            </a:pPr>
            <a:r>
              <a:rPr lang="en-CA" dirty="0" smtClean="0"/>
              <a:t>Created and currently owned by Facebook (Zuckerberg)</a:t>
            </a:r>
          </a:p>
          <a:p>
            <a:pPr>
              <a:spcAft>
                <a:spcPts val="2400"/>
              </a:spcAft>
            </a:pPr>
            <a:r>
              <a:rPr lang="en-CA" dirty="0" smtClean="0"/>
              <a:t>“The </a:t>
            </a:r>
            <a:r>
              <a:rPr lang="en-CA" dirty="0"/>
              <a:t>initiative is to provide Internet access to the 5 billion people who are not </a:t>
            </a:r>
            <a:r>
              <a:rPr lang="en-CA" dirty="0" smtClean="0"/>
              <a:t>connected”</a:t>
            </a:r>
          </a:p>
          <a:p>
            <a:pPr>
              <a:spcAft>
                <a:spcPts val="2400"/>
              </a:spcAft>
            </a:pPr>
            <a:r>
              <a:rPr lang="en-CA" dirty="0" smtClean="0"/>
              <a:t>Currently providing free “internet access” to mobile subscribers in 3</a:t>
            </a:r>
            <a:r>
              <a:rPr lang="en-CA" baseline="30000" dirty="0" smtClean="0"/>
              <a:t>rd</a:t>
            </a:r>
            <a:r>
              <a:rPr lang="en-CA" dirty="0" smtClean="0"/>
              <a:t> world countries</a:t>
            </a:r>
          </a:p>
          <a:p>
            <a:pPr>
              <a:spcAft>
                <a:spcPts val="2400"/>
              </a:spcAft>
            </a:pPr>
            <a:r>
              <a:rPr lang="en-CA" dirty="0" smtClean="0"/>
              <a:t>Has plans later this year to launch satellites into space to better service countries where infrastructure is lacking</a:t>
            </a:r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9052286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95269" y="243840"/>
            <a:ext cx="9001462" cy="6352031"/>
          </a:xfrm>
        </p:spPr>
        <p:txBody>
          <a:bodyPr anchor="ctr"/>
          <a:lstStyle/>
          <a:p>
            <a:r>
              <a:rPr lang="en-CA" dirty="0" smtClean="0"/>
              <a:t>Is There Anything Wrong With What Internet.org Is Doing?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7887570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95269" y="243841"/>
            <a:ext cx="9001462" cy="3047999"/>
          </a:xfrm>
        </p:spPr>
        <p:txBody>
          <a:bodyPr anchor="b"/>
          <a:lstStyle/>
          <a:p>
            <a:r>
              <a:rPr lang="en-CA" dirty="0" smtClean="0"/>
              <a:t>Net Neutrality</a:t>
            </a:r>
            <a:endParaRPr lang="en-CA" dirty="0"/>
          </a:p>
        </p:txBody>
      </p:sp>
      <p:sp>
        <p:nvSpPr>
          <p:cNvPr id="3" name="TextBox 2"/>
          <p:cNvSpPr txBox="1"/>
          <p:nvPr/>
        </p:nvSpPr>
        <p:spPr>
          <a:xfrm>
            <a:off x="3614002" y="3608832"/>
            <a:ext cx="4963995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i="1" dirty="0"/>
              <a:t>noun</a:t>
            </a:r>
            <a:endParaRPr lang="en-CA" dirty="0"/>
          </a:p>
          <a:p>
            <a:pPr marL="108000"/>
            <a:r>
              <a:rPr lang="en-CA" dirty="0"/>
              <a:t>the principle that Internet service providers should enable access to all content and applications regardless of the source, and without favoring or blocking particular products or websites.</a:t>
            </a:r>
          </a:p>
        </p:txBody>
      </p:sp>
    </p:spTree>
    <p:extLst>
      <p:ext uri="{BB962C8B-B14F-4D97-AF65-F5344CB8AC3E}">
        <p14:creationId xmlns:p14="http://schemas.microsoft.com/office/powerpoint/2010/main" val="36339702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95269" y="243841"/>
            <a:ext cx="9001462" cy="3047999"/>
          </a:xfrm>
        </p:spPr>
        <p:txBody>
          <a:bodyPr anchor="b"/>
          <a:lstStyle/>
          <a:p>
            <a:r>
              <a:rPr lang="en-CA" dirty="0" smtClean="0"/>
              <a:t>Corporate Monopoly</a:t>
            </a:r>
            <a:endParaRPr lang="en-CA" dirty="0"/>
          </a:p>
        </p:txBody>
      </p:sp>
      <p:sp>
        <p:nvSpPr>
          <p:cNvPr id="3" name="TextBox 2"/>
          <p:cNvSpPr txBox="1"/>
          <p:nvPr/>
        </p:nvSpPr>
        <p:spPr>
          <a:xfrm>
            <a:off x="3614002" y="3608832"/>
            <a:ext cx="4963995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 smtClean="0"/>
              <a:t>A</a:t>
            </a:r>
            <a:r>
              <a:rPr lang="en-CA" dirty="0"/>
              <a:t> </a:t>
            </a:r>
            <a:r>
              <a:rPr lang="en-CA" b="1" dirty="0"/>
              <a:t>monopoly</a:t>
            </a:r>
            <a:r>
              <a:rPr lang="en-CA" dirty="0"/>
              <a:t> is a situation in which a single </a:t>
            </a:r>
            <a:r>
              <a:rPr lang="en-CA" b="1" dirty="0"/>
              <a:t>company</a:t>
            </a:r>
            <a:r>
              <a:rPr lang="en-CA" dirty="0"/>
              <a:t> or group owns all or nearly all of the market for a given type of product or service. </a:t>
            </a:r>
            <a:r>
              <a:rPr lang="en-CA" dirty="0" smtClean="0"/>
              <a:t>By </a:t>
            </a:r>
            <a:r>
              <a:rPr lang="en-CA" b="1" dirty="0" smtClean="0"/>
              <a:t>definition</a:t>
            </a:r>
            <a:r>
              <a:rPr lang="en-CA" dirty="0"/>
              <a:t>, </a:t>
            </a:r>
            <a:r>
              <a:rPr lang="en-CA" b="1" dirty="0"/>
              <a:t>monopoly</a:t>
            </a:r>
            <a:r>
              <a:rPr lang="en-CA" dirty="0"/>
              <a:t> is characterized by an absence of competition, which often results in high prices and inferior products.</a:t>
            </a:r>
          </a:p>
        </p:txBody>
      </p:sp>
    </p:spTree>
    <p:extLst>
      <p:ext uri="{BB962C8B-B14F-4D97-AF65-F5344CB8AC3E}">
        <p14:creationId xmlns:p14="http://schemas.microsoft.com/office/powerpoint/2010/main" val="31916015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Facebook Mood Alteration Experiment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>
              <a:spcAft>
                <a:spcPts val="2400"/>
              </a:spcAft>
            </a:pPr>
            <a:r>
              <a:rPr lang="en-CA" dirty="0" smtClean="0"/>
              <a:t>By creating algorithms that look for patterns and keywords, Facebook was able to identify “happy” posts, “sad” posts, and emotional neutral posts</a:t>
            </a:r>
          </a:p>
          <a:p>
            <a:pPr>
              <a:spcAft>
                <a:spcPts val="2400"/>
              </a:spcAft>
            </a:pPr>
            <a:r>
              <a:rPr lang="en-CA" dirty="0" smtClean="0"/>
              <a:t>Researchers then wanted to see if posting only “happy” or only “sad” posts on someone’s feed would in turn affect the target user’s own mood</a:t>
            </a:r>
          </a:p>
          <a:p>
            <a:pPr>
              <a:spcAft>
                <a:spcPts val="2400"/>
              </a:spcAft>
            </a:pPr>
            <a:r>
              <a:rPr lang="en-CA" dirty="0"/>
              <a:t>Facebook's data scientists manipulated the News Feeds of 689,003 </a:t>
            </a:r>
            <a:r>
              <a:rPr lang="en-CA" dirty="0" smtClean="0"/>
              <a:t>users without their knowledge</a:t>
            </a:r>
          </a:p>
          <a:p>
            <a:pPr>
              <a:spcAft>
                <a:spcPts val="2400"/>
              </a:spcAft>
            </a:pPr>
            <a:r>
              <a:rPr lang="en-CA" dirty="0" smtClean="0"/>
              <a:t>Users agree to terms and conditions when they sign up. Facebook did nothing to violate these terms and conditions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8614102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amask">
  <a:themeElements>
    <a:clrScheme name="Damask">
      <a:dk1>
        <a:sysClr val="windowText" lastClr="000000"/>
      </a:dk1>
      <a:lt1>
        <a:sysClr val="window" lastClr="FFFFFF"/>
      </a:lt1>
      <a:dk2>
        <a:srgbClr val="2A5B7F"/>
      </a:dk2>
      <a:lt2>
        <a:srgbClr val="ABDAFC"/>
      </a:lt2>
      <a:accent1>
        <a:srgbClr val="9EC544"/>
      </a:accent1>
      <a:accent2>
        <a:srgbClr val="50BEA3"/>
      </a:accent2>
      <a:accent3>
        <a:srgbClr val="4A9CCC"/>
      </a:accent3>
      <a:accent4>
        <a:srgbClr val="9A66CA"/>
      </a:accent4>
      <a:accent5>
        <a:srgbClr val="C54F71"/>
      </a:accent5>
      <a:accent6>
        <a:srgbClr val="DE9C3C"/>
      </a:accent6>
      <a:hlink>
        <a:srgbClr val="6BA9DA"/>
      </a:hlink>
      <a:folHlink>
        <a:srgbClr val="A0BCD3"/>
      </a:folHlink>
    </a:clrScheme>
    <a:fontScheme name="Damask">
      <a:majorFont>
        <a:latin typeface="Bookman Old Style" panose="02050604050505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amask">
      <a: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105000"/>
                <a:lumMod val="110000"/>
              </a:schemeClr>
            </a:gs>
            <a:gs pos="100000">
              <a:schemeClr val="phClr">
                <a:tint val="78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0000"/>
                <a:lumMod val="104000"/>
              </a:schemeClr>
            </a:gs>
            <a:gs pos="69000">
              <a:schemeClr val="phClr">
                <a:shade val="86000"/>
                <a:satMod val="130000"/>
                <a:lumMod val="102000"/>
              </a:schemeClr>
            </a:gs>
            <a:gs pos="100000">
              <a:schemeClr val="phClr">
                <a:shade val="72000"/>
                <a:satMod val="130000"/>
                <a:lumMod val="100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sy="96000" rotWithShape="0">
              <a:srgbClr val="000000">
                <a:alpha val="54000"/>
              </a:srgbClr>
            </a:outerShdw>
          </a:effectLst>
        </a:effectStyle>
        <a:effectStyle>
          <a:effectLst>
            <a:outerShdw blurRad="76200" dist="38100" dir="5400000" algn="ctr" rotWithShape="0">
              <a:srgbClr val="000000">
                <a:alpha val="76000"/>
              </a:srgbClr>
            </a:outerShdw>
          </a:effectLst>
          <a:scene3d>
            <a:camera prst="orthographicFront">
              <a:rot lat="0" lon="0" rev="0"/>
            </a:camera>
            <a:lightRig rig="balanced" dir="t"/>
          </a:scene3d>
          <a:sp3d prstMaterial="matte">
            <a:bevelT w="25400" h="25400" prst="relaxedInse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18000"/>
                <a:satMod val="160000"/>
                <a:lumMod val="28000"/>
              </a:schemeClr>
              <a:schemeClr val="phClr">
                <a:tint val="95000"/>
                <a:satMod val="160000"/>
                <a:lumMod val="116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amask" id="{F9A299A0-33D0-4E0F-9F3F-7163E3744208}" vid="{746EEEEA-FB6A-406B-B510-531588D5481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TM04033921[[fn=Damask]]</Template>
  <TotalTime>31</TotalTime>
  <Words>393</Words>
  <Application>Microsoft Office PowerPoint</Application>
  <PresentationFormat>Widescreen</PresentationFormat>
  <Paragraphs>38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9" baseType="lpstr">
      <vt:lpstr>Arial</vt:lpstr>
      <vt:lpstr>Bookman Old Style</vt:lpstr>
      <vt:lpstr>Rockwell</vt:lpstr>
      <vt:lpstr>Damask</vt:lpstr>
      <vt:lpstr>Is Facebook Evil?</vt:lpstr>
      <vt:lpstr>Mark Zuckerberg</vt:lpstr>
      <vt:lpstr>Mark Zuckerberg</vt:lpstr>
      <vt:lpstr>What Makes A Company Evil?</vt:lpstr>
      <vt:lpstr>Internet.org</vt:lpstr>
      <vt:lpstr>Is There Anything Wrong With What Internet.org Is Doing?</vt:lpstr>
      <vt:lpstr>Net Neutrality</vt:lpstr>
      <vt:lpstr>Corporate Monopoly</vt:lpstr>
      <vt:lpstr>Facebook Mood Alteration Experiment</vt:lpstr>
      <vt:lpstr>Is There Anything Wrong With What Facebook Did?</vt:lpstr>
      <vt:lpstr>Informed Consent</vt:lpstr>
      <vt:lpstr>Privacy</vt:lpstr>
      <vt:lpstr>Other Questionable Activities</vt:lpstr>
      <vt:lpstr>What Makes A Company Evil?</vt:lpstr>
      <vt:lpstr>Is Facebook Evil?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Is Facebook Evil?</dc:title>
  <dc:creator>Sheldon Poon</dc:creator>
  <cp:lastModifiedBy>Sheldon Poon</cp:lastModifiedBy>
  <cp:revision>5</cp:revision>
  <dcterms:created xsi:type="dcterms:W3CDTF">2016-02-25T16:43:57Z</dcterms:created>
  <dcterms:modified xsi:type="dcterms:W3CDTF">2016-02-25T17:15:25Z</dcterms:modified>
</cp:coreProperties>
</file>